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61" r:id="rId2"/>
    <p:sldId id="262" r:id="rId3"/>
    <p:sldId id="263" r:id="rId4"/>
    <p:sldId id="264" r:id="rId5"/>
    <p:sldId id="278" r:id="rId6"/>
    <p:sldId id="273" r:id="rId7"/>
    <p:sldId id="256" r:id="rId8"/>
    <p:sldId id="258" r:id="rId9"/>
    <p:sldId id="260" r:id="rId10"/>
    <p:sldId id="272" r:id="rId11"/>
    <p:sldId id="268" r:id="rId12"/>
    <p:sldId id="269" r:id="rId13"/>
    <p:sldId id="275" r:id="rId14"/>
    <p:sldId id="270" r:id="rId15"/>
    <p:sldId id="274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FC53"/>
    <a:srgbClr val="40CCF8"/>
    <a:srgbClr val="6EABCA"/>
    <a:srgbClr val="7150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46" autoAdjust="0"/>
    <p:restoredTop sz="95519" autoAdjust="0"/>
  </p:normalViewPr>
  <p:slideViewPr>
    <p:cSldViewPr>
      <p:cViewPr>
        <p:scale>
          <a:sx n="90" d="100"/>
          <a:sy n="90" d="100"/>
        </p:scale>
        <p:origin x="-6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2"/>
  <c:chart>
    <c:autoTitleDeleted val="1"/>
    <c:plotArea>
      <c:layout>
        <c:manualLayout>
          <c:layoutTarget val="inner"/>
          <c:xMode val="edge"/>
          <c:yMode val="edge"/>
          <c:x val="0.1808940288713913"/>
          <c:y val="3.7609251968504051E-2"/>
          <c:w val="0.76285597112860981"/>
          <c:h val="0.57674778543307181"/>
        </c:manualLayout>
      </c:layout>
      <c:lineChart>
        <c:grouping val="standard"/>
        <c:ser>
          <c:idx val="1"/>
          <c:order val="1"/>
          <c:tx>
            <c:strRef>
              <c:f>Foglio1!$B$1</c:f>
            </c:strRef>
          </c:tx>
          <c:marker>
            <c:symbol val="none"/>
          </c:marker>
          <c:cat>
            <c:multiLvlStrRef>
              <c:f>Foglio1!$A$2:$A$8</c:f>
            </c:multiLvlStrRef>
          </c:cat>
          <c:val>
            <c:numRef>
              <c:f>Foglio1!$B$2:$B$8</c:f>
            </c:numRef>
          </c:val>
          <c:extLst>
            <c:ext xmlns:c16="http://schemas.microsoft.com/office/drawing/2014/chart" uri="{C3380CC4-5D6E-409C-BE32-E72D297353CC}">
              <c16:uniqueId val="{00000000-F609-47B9-B806-3839E384C670}"/>
            </c:ext>
          </c:extLst>
        </c:ser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cat>
            <c:strRef>
              <c:f>Foglio1!$A$2:$A$8</c:f>
              <c:strCache>
                <c:ptCount val="7"/>
                <c:pt idx="0">
                  <c:v>ITERAZONE 0</c:v>
                </c:pt>
                <c:pt idx="1">
                  <c:v>ITERAZONE 1</c:v>
                </c:pt>
                <c:pt idx="2">
                  <c:v>ITERAZONE 2</c:v>
                </c:pt>
                <c:pt idx="3">
                  <c:v>ITERAZONE 3</c:v>
                </c:pt>
                <c:pt idx="4">
                  <c:v>ITERAZONE 4</c:v>
                </c:pt>
                <c:pt idx="5">
                  <c:v>ITERAZONE 5</c:v>
                </c:pt>
                <c:pt idx="6">
                  <c:v>ITERAZONE 6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16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9-47B9-B806-3839E384C670}"/>
            </c:ext>
          </c:extLst>
        </c:ser>
        <c:dropLines/>
        <c:marker val="1"/>
        <c:axId val="83372288"/>
        <c:axId val="83378176"/>
      </c:lineChart>
      <c:catAx>
        <c:axId val="8337228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83378176"/>
        <c:crosses val="autoZero"/>
        <c:auto val="1"/>
        <c:lblAlgn val="ctr"/>
        <c:lblOffset val="100"/>
      </c:catAx>
      <c:valAx>
        <c:axId val="833781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it-IT" sz="1400" baseline="0" dirty="0" smtClean="0"/>
                  <a:t>Spessore origami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8337228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lang="en-US"/>
          </a:pPr>
          <a:endParaRPr lang="it-IT"/>
        </a:p>
      </c:txPr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2"/>
  <c:chart>
    <c:autoTitleDeleted val="1"/>
    <c:plotArea>
      <c:layout>
        <c:manualLayout>
          <c:layoutTarget val="inner"/>
          <c:xMode val="edge"/>
          <c:yMode val="edge"/>
          <c:x val="0.18458313502617724"/>
          <c:y val="3.7726340816291414E-2"/>
          <c:w val="0.80536771320098799"/>
          <c:h val="0.57674778543307181"/>
        </c:manualLayout>
      </c:layout>
      <c:lineChart>
        <c:grouping val="standard"/>
        <c:ser>
          <c:idx val="1"/>
          <c:order val="1"/>
          <c:tx>
            <c:strRef>
              <c:f>Foglio1!$B$1</c:f>
              <c:strCache>
                <c:ptCount val="1"/>
                <c:pt idx="0">
                  <c:v>LUNGHEZZA</c:v>
                </c:pt>
              </c:strCache>
            </c:strRef>
          </c:tx>
          <c:marker>
            <c:symbol val="none"/>
          </c:marker>
          <c:cat>
            <c:strRef>
              <c:f>Foglio1!$A$2:$A$11</c:f>
              <c:strCache>
                <c:ptCount val="10"/>
                <c:pt idx="0">
                  <c:v>ITERAZIONE 1</c:v>
                </c:pt>
                <c:pt idx="1">
                  <c:v>ITERAZIONE 2</c:v>
                </c:pt>
                <c:pt idx="2">
                  <c:v>ITERAZIONE 3</c:v>
                </c:pt>
                <c:pt idx="3">
                  <c:v>ITERAZIONE 4</c:v>
                </c:pt>
                <c:pt idx="4">
                  <c:v>ITERAZIONE 5</c:v>
                </c:pt>
                <c:pt idx="5">
                  <c:v>ITERAZIONE 6</c:v>
                </c:pt>
                <c:pt idx="6">
                  <c:v>ITERAZIONE 7</c:v>
                </c:pt>
                <c:pt idx="7">
                  <c:v>ITERAZIONE 8</c:v>
                </c:pt>
                <c:pt idx="8">
                  <c:v>ITERAZIONE 9</c:v>
                </c:pt>
                <c:pt idx="9">
                  <c:v>ITERAZIONE 10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</c:v>
                </c:pt>
                <c:pt idx="1">
                  <c:v>2.4</c:v>
                </c:pt>
                <c:pt idx="2">
                  <c:v>4.2</c:v>
                </c:pt>
                <c:pt idx="3">
                  <c:v>5.8</c:v>
                </c:pt>
                <c:pt idx="4">
                  <c:v>7.4</c:v>
                </c:pt>
                <c:pt idx="5">
                  <c:v>9.02</c:v>
                </c:pt>
                <c:pt idx="6">
                  <c:v>10.639999999999999</c:v>
                </c:pt>
                <c:pt idx="7">
                  <c:v>12.26</c:v>
                </c:pt>
                <c:pt idx="8">
                  <c:v>13.88</c:v>
                </c:pt>
                <c:pt idx="9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A-4558-B279-863DE2AB5DEF}"/>
            </c:ext>
          </c:extLst>
        </c:ser>
        <c:ser>
          <c:idx val="0"/>
          <c:order val="0"/>
          <c:tx>
            <c:strRef>
              <c:f>Foglio1!$B$1</c:f>
              <c:strCache>
                <c:ptCount val="1"/>
                <c:pt idx="0">
                  <c:v>LUNGHEZZA</c:v>
                </c:pt>
              </c:strCache>
            </c:strRef>
          </c:tx>
          <c:marker>
            <c:symbol val="none"/>
          </c:marker>
          <c:cat>
            <c:strRef>
              <c:f>Foglio1!$A$2:$A$11</c:f>
              <c:strCache>
                <c:ptCount val="10"/>
                <c:pt idx="0">
                  <c:v>ITERAZIONE 1</c:v>
                </c:pt>
                <c:pt idx="1">
                  <c:v>ITERAZIONE 2</c:v>
                </c:pt>
                <c:pt idx="2">
                  <c:v>ITERAZIONE 3</c:v>
                </c:pt>
                <c:pt idx="3">
                  <c:v>ITERAZIONE 4</c:v>
                </c:pt>
                <c:pt idx="4">
                  <c:v>ITERAZIONE 5</c:v>
                </c:pt>
                <c:pt idx="5">
                  <c:v>ITERAZIONE 6</c:v>
                </c:pt>
                <c:pt idx="6">
                  <c:v>ITERAZIONE 7</c:v>
                </c:pt>
                <c:pt idx="7">
                  <c:v>ITERAZIONE 8</c:v>
                </c:pt>
                <c:pt idx="8">
                  <c:v>ITERAZIONE 9</c:v>
                </c:pt>
                <c:pt idx="9">
                  <c:v>ITERAZIONE 10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</c:v>
                </c:pt>
                <c:pt idx="1">
                  <c:v>2.4</c:v>
                </c:pt>
                <c:pt idx="2">
                  <c:v>4.2</c:v>
                </c:pt>
                <c:pt idx="3">
                  <c:v>5.8</c:v>
                </c:pt>
                <c:pt idx="4">
                  <c:v>7.4</c:v>
                </c:pt>
                <c:pt idx="5">
                  <c:v>9.02</c:v>
                </c:pt>
                <c:pt idx="6">
                  <c:v>10.639999999999999</c:v>
                </c:pt>
                <c:pt idx="7">
                  <c:v>12.26</c:v>
                </c:pt>
                <c:pt idx="8">
                  <c:v>13.88</c:v>
                </c:pt>
                <c:pt idx="9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A-4558-B279-863DE2AB5DEF}"/>
            </c:ext>
          </c:extLst>
        </c:ser>
        <c:dropLines/>
        <c:marker val="1"/>
        <c:axId val="84131840"/>
        <c:axId val="84133376"/>
      </c:lineChart>
      <c:catAx>
        <c:axId val="841318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84133376"/>
        <c:crosses val="autoZero"/>
        <c:auto val="1"/>
        <c:lblAlgn val="ctr"/>
        <c:lblOffset val="100"/>
      </c:catAx>
      <c:valAx>
        <c:axId val="841333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it-IT" sz="1400" baseline="0" dirty="0" smtClean="0"/>
                  <a:t>Lunghezza </a:t>
                </a:r>
                <a:r>
                  <a:rPr lang="it-IT" sz="1400" baseline="0" dirty="0" smtClean="0"/>
                  <a:t>pieghe</a:t>
                </a:r>
                <a:endParaRPr lang="it-IT" sz="1400" baseline="0" dirty="0" smtClean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84131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F5536-CCD0-44F6-9134-0D8179F580A5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4ECB142A-85F5-41B3-9B0E-2570CB64F81C}">
      <dgm:prSet phldrT="[Tes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C0E840D5-F652-44DE-A912-75B38494820E}" type="parTrans" cxnId="{A3DAC832-21D7-4A23-838E-2C4AFF71BE91}">
      <dgm:prSet/>
      <dgm:spPr/>
      <dgm:t>
        <a:bodyPr/>
        <a:lstStyle/>
        <a:p>
          <a:endParaRPr lang="it-IT"/>
        </a:p>
      </dgm:t>
    </dgm:pt>
    <dgm:pt modelId="{EE3737F6-9B28-43BC-B520-A19BEF878868}" type="sibTrans" cxnId="{A3DAC832-21D7-4A23-838E-2C4AFF71BE91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/>
        </a:p>
      </dgm:t>
    </dgm:pt>
    <dgm:pt modelId="{8338771D-A7C3-4CC6-97B1-A05BCFEE9798}">
      <dgm:prSet phldrT="[Testo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F5F876E5-8A39-46C9-AF76-DB78C057EA52}" type="sibTrans" cxnId="{F36EC858-7389-48F6-BF0A-29E7C2A4F72C}">
      <dgm:prSet/>
      <dgm:spPr/>
      <dgm:t>
        <a:bodyPr/>
        <a:lstStyle/>
        <a:p>
          <a:endParaRPr lang="it-IT"/>
        </a:p>
      </dgm:t>
    </dgm:pt>
    <dgm:pt modelId="{FF7E1838-0936-41DC-8391-828BD18FF394}" type="parTrans" cxnId="{F36EC858-7389-48F6-BF0A-29E7C2A4F72C}">
      <dgm:prSet/>
      <dgm:spPr/>
      <dgm:t>
        <a:bodyPr/>
        <a:lstStyle/>
        <a:p>
          <a:endParaRPr lang="it-IT"/>
        </a:p>
      </dgm:t>
    </dgm:pt>
    <dgm:pt modelId="{2524A52F-B95C-418A-80C8-9D16906A714F}" type="pres">
      <dgm:prSet presAssocID="{709F5536-CCD0-44F6-9134-0D8179F580A5}" presName="linearFlow" presStyleCnt="0">
        <dgm:presLayoutVars>
          <dgm:resizeHandles val="exact"/>
        </dgm:presLayoutVars>
      </dgm:prSet>
      <dgm:spPr/>
    </dgm:pt>
    <dgm:pt modelId="{9BFE034C-E448-4382-8087-B4ACABC4DA16}" type="pres">
      <dgm:prSet presAssocID="{4ECB142A-85F5-41B3-9B0E-2570CB64F81C}" presName="node" presStyleLbl="node1" presStyleIdx="0" presStyleCnt="2" custScaleX="70555" custScaleY="32985" custLinFactNeighborY="92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B58C0A-8DAE-475F-A20A-0D6B25B1665C}" type="pres">
      <dgm:prSet presAssocID="{EE3737F6-9B28-43BC-B520-A19BEF878868}" presName="sibTrans" presStyleLbl="sibTrans2D1" presStyleIdx="0" presStyleCnt="1" custScaleX="101963" custScaleY="40380"/>
      <dgm:spPr/>
      <dgm:t>
        <a:bodyPr/>
        <a:lstStyle/>
        <a:p>
          <a:endParaRPr lang="it-IT"/>
        </a:p>
      </dgm:t>
    </dgm:pt>
    <dgm:pt modelId="{3F530978-4DC2-4351-B964-3C211C4CE997}" type="pres">
      <dgm:prSet presAssocID="{EE3737F6-9B28-43BC-B520-A19BEF878868}" presName="connectorText" presStyleLbl="sibTrans2D1" presStyleIdx="0" presStyleCnt="1"/>
      <dgm:spPr/>
      <dgm:t>
        <a:bodyPr/>
        <a:lstStyle/>
        <a:p>
          <a:endParaRPr lang="it-IT"/>
        </a:p>
      </dgm:t>
    </dgm:pt>
    <dgm:pt modelId="{346DBAB6-03F6-4929-A400-2F3194275EBD}" type="pres">
      <dgm:prSet presAssocID="{8338771D-A7C3-4CC6-97B1-A05BCFEE9798}" presName="node" presStyleLbl="node1" presStyleIdx="1" presStyleCnt="2" custScaleX="68184" custScaleY="30128" custLinFactNeighborY="-114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B95945B-7127-4ABE-A126-D0435833DD66}" type="presOf" srcId="{709F5536-CCD0-44F6-9134-0D8179F580A5}" destId="{2524A52F-B95C-418A-80C8-9D16906A714F}" srcOrd="0" destOrd="0" presId="urn:microsoft.com/office/officeart/2005/8/layout/process2"/>
    <dgm:cxn modelId="{F36EC858-7389-48F6-BF0A-29E7C2A4F72C}" srcId="{709F5536-CCD0-44F6-9134-0D8179F580A5}" destId="{8338771D-A7C3-4CC6-97B1-A05BCFEE9798}" srcOrd="1" destOrd="0" parTransId="{FF7E1838-0936-41DC-8391-828BD18FF394}" sibTransId="{F5F876E5-8A39-46C9-AF76-DB78C057EA52}"/>
    <dgm:cxn modelId="{6E2A559A-0B56-4D6B-9C57-27BCDBA7C169}" type="presOf" srcId="{8338771D-A7C3-4CC6-97B1-A05BCFEE9798}" destId="{346DBAB6-03F6-4929-A400-2F3194275EBD}" srcOrd="0" destOrd="0" presId="urn:microsoft.com/office/officeart/2005/8/layout/process2"/>
    <dgm:cxn modelId="{355F82BA-FF4A-4B5A-A161-8D0D7C7F69CC}" type="presOf" srcId="{EE3737F6-9B28-43BC-B520-A19BEF878868}" destId="{3F530978-4DC2-4351-B964-3C211C4CE997}" srcOrd="1" destOrd="0" presId="urn:microsoft.com/office/officeart/2005/8/layout/process2"/>
    <dgm:cxn modelId="{2FA2A1E8-990C-4A98-9DF8-8197DC4F45BA}" type="presOf" srcId="{4ECB142A-85F5-41B3-9B0E-2570CB64F81C}" destId="{9BFE034C-E448-4382-8087-B4ACABC4DA16}" srcOrd="0" destOrd="0" presId="urn:microsoft.com/office/officeart/2005/8/layout/process2"/>
    <dgm:cxn modelId="{99A74F0C-F079-441B-8D24-6B464EC75684}" type="presOf" srcId="{EE3737F6-9B28-43BC-B520-A19BEF878868}" destId="{9CB58C0A-8DAE-475F-A20A-0D6B25B1665C}" srcOrd="0" destOrd="0" presId="urn:microsoft.com/office/officeart/2005/8/layout/process2"/>
    <dgm:cxn modelId="{A3DAC832-21D7-4A23-838E-2C4AFF71BE91}" srcId="{709F5536-CCD0-44F6-9134-0D8179F580A5}" destId="{4ECB142A-85F5-41B3-9B0E-2570CB64F81C}" srcOrd="0" destOrd="0" parTransId="{C0E840D5-F652-44DE-A912-75B38494820E}" sibTransId="{EE3737F6-9B28-43BC-B520-A19BEF878868}"/>
    <dgm:cxn modelId="{84C5CAD1-98DF-41C5-9B99-71B16D00DFEC}" type="presParOf" srcId="{2524A52F-B95C-418A-80C8-9D16906A714F}" destId="{9BFE034C-E448-4382-8087-B4ACABC4DA16}" srcOrd="0" destOrd="0" presId="urn:microsoft.com/office/officeart/2005/8/layout/process2"/>
    <dgm:cxn modelId="{9A1B9FF6-CB96-4D64-B913-BC1B766D91D3}" type="presParOf" srcId="{2524A52F-B95C-418A-80C8-9D16906A714F}" destId="{9CB58C0A-8DAE-475F-A20A-0D6B25B1665C}" srcOrd="1" destOrd="0" presId="urn:microsoft.com/office/officeart/2005/8/layout/process2"/>
    <dgm:cxn modelId="{5696A9A5-92BF-4E70-8E37-6B0713A0AD60}" type="presParOf" srcId="{9CB58C0A-8DAE-475F-A20A-0D6B25B1665C}" destId="{3F530978-4DC2-4351-B964-3C211C4CE997}" srcOrd="0" destOrd="0" presId="urn:microsoft.com/office/officeart/2005/8/layout/process2"/>
    <dgm:cxn modelId="{106FCE56-6784-4291-9D64-C0C1282E0307}" type="presParOf" srcId="{2524A52F-B95C-418A-80C8-9D16906A714F}" destId="{346DBAB6-03F6-4929-A400-2F3194275EB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0CE4F-B49B-4883-A929-4BDB35D7AD34}" type="doc">
      <dgm:prSet loTypeId="urn:microsoft.com/office/officeart/2005/8/layout/process2" loCatId="process" qsTypeId="urn:microsoft.com/office/officeart/2005/8/quickstyle/3d4" qsCatId="3D" csTypeId="urn:microsoft.com/office/officeart/2005/8/colors/colorful1#2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3908C604-2113-47E6-BE75-7449ABF5A6E4}">
      <dgm:prSet phldrT="[Tes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876029F1-50FE-4FFA-839E-17B6D167EB63}" type="parTrans" cxnId="{E73A748E-6188-4589-9261-A38CF1EBC37F}">
      <dgm:prSet/>
      <dgm:spPr/>
      <dgm:t>
        <a:bodyPr/>
        <a:lstStyle/>
        <a:p>
          <a:endParaRPr lang="it-IT"/>
        </a:p>
      </dgm:t>
    </dgm:pt>
    <dgm:pt modelId="{C06B4389-DA52-4D09-80A2-84B3F6FB4C97}" type="sibTrans" cxnId="{E73A748E-6188-4589-9261-A38CF1EBC37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/>
        </a:p>
      </dgm:t>
    </dgm:pt>
    <dgm:pt modelId="{A635A7A3-C56A-4C20-A3C0-0EFC88DC40AA}">
      <dgm:prSet phldrT="[Tes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9F0D40CE-8F33-4CFF-B4D0-07F48B039A62}" type="parTrans" cxnId="{030E837E-D180-4517-8393-6700BB11BE0E}">
      <dgm:prSet/>
      <dgm:spPr/>
      <dgm:t>
        <a:bodyPr/>
        <a:lstStyle/>
        <a:p>
          <a:endParaRPr lang="it-IT"/>
        </a:p>
      </dgm:t>
    </dgm:pt>
    <dgm:pt modelId="{55A77839-4452-437D-ADC3-24BDA99469DA}" type="sibTrans" cxnId="{030E837E-D180-4517-8393-6700BB11BE0E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/>
        </a:p>
      </dgm:t>
    </dgm:pt>
    <dgm:pt modelId="{823E250F-61F1-4594-99BA-82E7CDDCA91D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3C54B918-5EAA-40D5-9CAA-8AAE8763CC29}" type="parTrans" cxnId="{F45FE6DA-DA9A-4708-9DDC-32881D193576}">
      <dgm:prSet/>
      <dgm:spPr/>
      <dgm:t>
        <a:bodyPr/>
        <a:lstStyle/>
        <a:p>
          <a:endParaRPr lang="it-IT"/>
        </a:p>
      </dgm:t>
    </dgm:pt>
    <dgm:pt modelId="{4A0D68A6-5E0B-4207-AEDB-0289651A3C10}" type="sibTrans" cxnId="{F45FE6DA-DA9A-4708-9DDC-32881D193576}">
      <dgm:prSet/>
      <dgm:spPr/>
      <dgm:t>
        <a:bodyPr/>
        <a:lstStyle/>
        <a:p>
          <a:endParaRPr lang="it-IT"/>
        </a:p>
      </dgm:t>
    </dgm:pt>
    <dgm:pt modelId="{238B8589-CE3E-4088-BFF3-C89E43651F05}">
      <dgm:prSet phldrT="[Tes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AED23CA0-1842-4D94-A4D5-06C362D954E0}" type="parTrans" cxnId="{9DD7B1FF-A904-4A9A-96BD-DFB20E13A6AE}">
      <dgm:prSet/>
      <dgm:spPr/>
      <dgm:t>
        <a:bodyPr/>
        <a:lstStyle/>
        <a:p>
          <a:endParaRPr lang="it-IT"/>
        </a:p>
      </dgm:t>
    </dgm:pt>
    <dgm:pt modelId="{332BA477-D193-4AFE-AF23-D0E13945D485}" type="sibTrans" cxnId="{9DD7B1FF-A904-4A9A-96BD-DFB20E13A6AE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/>
        </a:p>
      </dgm:t>
    </dgm:pt>
    <dgm:pt modelId="{617E29B7-E3F8-43B7-AF5D-4C2A4A431A3D}">
      <dgm:prSet phldrT="[Tes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6A7898F4-6CE7-4430-8E40-4D253BD34BF1}" type="parTrans" cxnId="{85591428-79D2-4EC8-87B1-EF73921745D2}">
      <dgm:prSet/>
      <dgm:spPr/>
      <dgm:t>
        <a:bodyPr/>
        <a:lstStyle/>
        <a:p>
          <a:endParaRPr lang="it-IT"/>
        </a:p>
      </dgm:t>
    </dgm:pt>
    <dgm:pt modelId="{8639C691-1996-4097-9182-509CA82828B3}" type="sibTrans" cxnId="{85591428-79D2-4EC8-87B1-EF73921745D2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/>
        </a:p>
      </dgm:t>
    </dgm:pt>
    <dgm:pt modelId="{98257272-1178-4B07-A254-A4D7B0F7F708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4604C5B8-B62C-4B25-9DB4-6E4A78BB113F}" type="parTrans" cxnId="{92D5B104-F834-4B53-9018-9DFE22E8CFED}">
      <dgm:prSet/>
      <dgm:spPr/>
      <dgm:t>
        <a:bodyPr/>
        <a:lstStyle/>
        <a:p>
          <a:endParaRPr lang="it-IT"/>
        </a:p>
      </dgm:t>
    </dgm:pt>
    <dgm:pt modelId="{2263822C-786E-4D3B-ACC7-22E2D15C711B}" type="sibTrans" cxnId="{92D5B104-F834-4B53-9018-9DFE22E8CFED}">
      <dgm:prSet/>
      <dgm:spPr/>
      <dgm:t>
        <a:bodyPr/>
        <a:lstStyle/>
        <a:p>
          <a:endParaRPr lang="it-IT"/>
        </a:p>
      </dgm:t>
    </dgm:pt>
    <dgm:pt modelId="{EE080730-63B2-40F7-A74F-D653C296CAE6}" type="pres">
      <dgm:prSet presAssocID="{90D0CE4F-B49B-4883-A929-4BDB35D7AD34}" presName="linearFlow" presStyleCnt="0">
        <dgm:presLayoutVars>
          <dgm:resizeHandles val="exact"/>
        </dgm:presLayoutVars>
      </dgm:prSet>
      <dgm:spPr/>
    </dgm:pt>
    <dgm:pt modelId="{81D5CBAA-015C-4CA9-A927-5F9378123414}" type="pres">
      <dgm:prSet presAssocID="{3908C604-2113-47E6-BE75-7449ABF5A6E4}" presName="node" presStyleLbl="node1" presStyleIdx="0" presStyleCnt="6" custScaleX="2051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65E65E-AD38-4D66-A50D-3085EEB1EF40}" type="pres">
      <dgm:prSet presAssocID="{C06B4389-DA52-4D09-80A2-84B3F6FB4C97}" presName="sibTrans" presStyleLbl="sibTrans2D1" presStyleIdx="0" presStyleCnt="5"/>
      <dgm:spPr/>
      <dgm:t>
        <a:bodyPr/>
        <a:lstStyle/>
        <a:p>
          <a:endParaRPr lang="it-IT"/>
        </a:p>
      </dgm:t>
    </dgm:pt>
    <dgm:pt modelId="{2227C25F-7C0E-4687-9617-D3ECAE63A092}" type="pres">
      <dgm:prSet presAssocID="{C06B4389-DA52-4D09-80A2-84B3F6FB4C97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85859034-0711-4EEC-80C8-6BF0187B8876}" type="pres">
      <dgm:prSet presAssocID="{A635A7A3-C56A-4C20-A3C0-0EFC88DC40AA}" presName="node" presStyleLbl="node1" presStyleIdx="1" presStyleCnt="6" custScaleX="2051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DBAC08-7119-41ED-9A83-F5E26CF1BC90}" type="pres">
      <dgm:prSet presAssocID="{55A77839-4452-437D-ADC3-24BDA99469DA}" presName="sibTrans" presStyleLbl="sibTrans2D1" presStyleIdx="1" presStyleCnt="5"/>
      <dgm:spPr/>
      <dgm:t>
        <a:bodyPr/>
        <a:lstStyle/>
        <a:p>
          <a:endParaRPr lang="it-IT"/>
        </a:p>
      </dgm:t>
    </dgm:pt>
    <dgm:pt modelId="{15ECA87A-AC26-449B-876D-29B38648DF37}" type="pres">
      <dgm:prSet presAssocID="{55A77839-4452-437D-ADC3-24BDA99469DA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7407165F-47CF-452B-BE0D-A8B5C958C6C1}" type="pres">
      <dgm:prSet presAssocID="{238B8589-CE3E-4088-BFF3-C89E43651F05}" presName="node" presStyleLbl="node1" presStyleIdx="2" presStyleCnt="6" custScaleX="205178" custLinFactNeighborX="3915" custLinFactNeighborY="-23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949056-FA52-40AE-858A-5A287D605050}" type="pres">
      <dgm:prSet presAssocID="{332BA477-D193-4AFE-AF23-D0E13945D485}" presName="sibTrans" presStyleLbl="sibTrans2D1" presStyleIdx="2" presStyleCnt="5"/>
      <dgm:spPr/>
      <dgm:t>
        <a:bodyPr/>
        <a:lstStyle/>
        <a:p>
          <a:endParaRPr lang="it-IT"/>
        </a:p>
      </dgm:t>
    </dgm:pt>
    <dgm:pt modelId="{B04D3A0E-0019-47A9-BA9D-6978B45DA16B}" type="pres">
      <dgm:prSet presAssocID="{332BA477-D193-4AFE-AF23-D0E13945D485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DB727D8F-B612-4A12-BE20-2388B689D84F}" type="pres">
      <dgm:prSet presAssocID="{617E29B7-E3F8-43B7-AF5D-4C2A4A431A3D}" presName="node" presStyleLbl="node1" presStyleIdx="3" presStyleCnt="6" custScaleX="2051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596184-EF58-4D71-BD61-9F01B638B8F2}" type="pres">
      <dgm:prSet presAssocID="{8639C691-1996-4097-9182-509CA82828B3}" presName="sibTrans" presStyleLbl="sibTrans2D1" presStyleIdx="3" presStyleCnt="5"/>
      <dgm:spPr/>
      <dgm:t>
        <a:bodyPr/>
        <a:lstStyle/>
        <a:p>
          <a:endParaRPr lang="it-IT"/>
        </a:p>
      </dgm:t>
    </dgm:pt>
    <dgm:pt modelId="{E8F87A95-657A-454B-8454-0BF9227E44DD}" type="pres">
      <dgm:prSet presAssocID="{8639C691-1996-4097-9182-509CA82828B3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44779A49-1EA1-4147-B566-C6B16B3E4A93}" type="pres">
      <dgm:prSet presAssocID="{98257272-1178-4B07-A254-A4D7B0F7F708}" presName="node" presStyleLbl="node1" presStyleIdx="4" presStyleCnt="6" custScaleX="207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7DE5D2-58DE-473F-886E-824438A5F03B}" type="pres">
      <dgm:prSet presAssocID="{2263822C-786E-4D3B-ACC7-22E2D15C711B}" presName="sibTrans" presStyleLbl="sibTrans2D1" presStyleIdx="4" presStyleCnt="5"/>
      <dgm:spPr/>
      <dgm:t>
        <a:bodyPr/>
        <a:lstStyle/>
        <a:p>
          <a:endParaRPr lang="it-IT"/>
        </a:p>
      </dgm:t>
    </dgm:pt>
    <dgm:pt modelId="{91DEFC03-260A-492B-A508-1FDC77959246}" type="pres">
      <dgm:prSet presAssocID="{2263822C-786E-4D3B-ACC7-22E2D15C711B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B9B2AEC0-FC2A-4335-8C69-2FA26DFDEAC4}" type="pres">
      <dgm:prSet presAssocID="{823E250F-61F1-4594-99BA-82E7CDDCA91D}" presName="node" presStyleLbl="node1" presStyleIdx="5" presStyleCnt="6" custScaleX="2051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DD7B1FF-A904-4A9A-96BD-DFB20E13A6AE}" srcId="{90D0CE4F-B49B-4883-A929-4BDB35D7AD34}" destId="{238B8589-CE3E-4088-BFF3-C89E43651F05}" srcOrd="2" destOrd="0" parTransId="{AED23CA0-1842-4D94-A4D5-06C362D954E0}" sibTransId="{332BA477-D193-4AFE-AF23-D0E13945D485}"/>
    <dgm:cxn modelId="{A7D3A73E-E6AD-460A-BB58-7D1D6274755C}" type="presOf" srcId="{2263822C-786E-4D3B-ACC7-22E2D15C711B}" destId="{137DE5D2-58DE-473F-886E-824438A5F03B}" srcOrd="0" destOrd="0" presId="urn:microsoft.com/office/officeart/2005/8/layout/process2"/>
    <dgm:cxn modelId="{D6720069-53BA-4262-A628-0D72919F899B}" type="presOf" srcId="{98257272-1178-4B07-A254-A4D7B0F7F708}" destId="{44779A49-1EA1-4147-B566-C6B16B3E4A93}" srcOrd="0" destOrd="0" presId="urn:microsoft.com/office/officeart/2005/8/layout/process2"/>
    <dgm:cxn modelId="{33E17127-D1CF-4521-8381-46C8C679A5C1}" type="presOf" srcId="{55A77839-4452-437D-ADC3-24BDA99469DA}" destId="{15ECA87A-AC26-449B-876D-29B38648DF37}" srcOrd="1" destOrd="0" presId="urn:microsoft.com/office/officeart/2005/8/layout/process2"/>
    <dgm:cxn modelId="{53647D8D-89A0-4CA5-A84F-E1FF476ED659}" type="presOf" srcId="{332BA477-D193-4AFE-AF23-D0E13945D485}" destId="{B04D3A0E-0019-47A9-BA9D-6978B45DA16B}" srcOrd="1" destOrd="0" presId="urn:microsoft.com/office/officeart/2005/8/layout/process2"/>
    <dgm:cxn modelId="{EE49AE4D-D178-4E65-87E6-A5468A45044D}" type="presOf" srcId="{8639C691-1996-4097-9182-509CA82828B3}" destId="{E8F87A95-657A-454B-8454-0BF9227E44DD}" srcOrd="1" destOrd="0" presId="urn:microsoft.com/office/officeart/2005/8/layout/process2"/>
    <dgm:cxn modelId="{B5F120A5-3D26-45A5-8465-6D2ADB1B9ADB}" type="presOf" srcId="{617E29B7-E3F8-43B7-AF5D-4C2A4A431A3D}" destId="{DB727D8F-B612-4A12-BE20-2388B689D84F}" srcOrd="0" destOrd="0" presId="urn:microsoft.com/office/officeart/2005/8/layout/process2"/>
    <dgm:cxn modelId="{4D40DEF6-15FC-41BA-B897-86B2BFD9045B}" type="presOf" srcId="{C06B4389-DA52-4D09-80A2-84B3F6FB4C97}" destId="{F465E65E-AD38-4D66-A50D-3085EEB1EF40}" srcOrd="0" destOrd="0" presId="urn:microsoft.com/office/officeart/2005/8/layout/process2"/>
    <dgm:cxn modelId="{B65DC042-A726-404A-924D-FA93DB175308}" type="presOf" srcId="{3908C604-2113-47E6-BE75-7449ABF5A6E4}" destId="{81D5CBAA-015C-4CA9-A927-5F9378123414}" srcOrd="0" destOrd="0" presId="urn:microsoft.com/office/officeart/2005/8/layout/process2"/>
    <dgm:cxn modelId="{709E7450-E2EA-405A-A2F1-A8021D98BA7B}" type="presOf" srcId="{8639C691-1996-4097-9182-509CA82828B3}" destId="{B0596184-EF58-4D71-BD61-9F01B638B8F2}" srcOrd="0" destOrd="0" presId="urn:microsoft.com/office/officeart/2005/8/layout/process2"/>
    <dgm:cxn modelId="{F45FE6DA-DA9A-4708-9DDC-32881D193576}" srcId="{90D0CE4F-B49B-4883-A929-4BDB35D7AD34}" destId="{823E250F-61F1-4594-99BA-82E7CDDCA91D}" srcOrd="5" destOrd="0" parTransId="{3C54B918-5EAA-40D5-9CAA-8AAE8763CC29}" sibTransId="{4A0D68A6-5E0B-4207-AEDB-0289651A3C10}"/>
    <dgm:cxn modelId="{030E837E-D180-4517-8393-6700BB11BE0E}" srcId="{90D0CE4F-B49B-4883-A929-4BDB35D7AD34}" destId="{A635A7A3-C56A-4C20-A3C0-0EFC88DC40AA}" srcOrd="1" destOrd="0" parTransId="{9F0D40CE-8F33-4CFF-B4D0-07F48B039A62}" sibTransId="{55A77839-4452-437D-ADC3-24BDA99469DA}"/>
    <dgm:cxn modelId="{E73A748E-6188-4589-9261-A38CF1EBC37F}" srcId="{90D0CE4F-B49B-4883-A929-4BDB35D7AD34}" destId="{3908C604-2113-47E6-BE75-7449ABF5A6E4}" srcOrd="0" destOrd="0" parTransId="{876029F1-50FE-4FFA-839E-17B6D167EB63}" sibTransId="{C06B4389-DA52-4D09-80A2-84B3F6FB4C97}"/>
    <dgm:cxn modelId="{8FBDF4D0-6909-49D2-92A2-48F0013D2F43}" type="presOf" srcId="{90D0CE4F-B49B-4883-A929-4BDB35D7AD34}" destId="{EE080730-63B2-40F7-A74F-D653C296CAE6}" srcOrd="0" destOrd="0" presId="urn:microsoft.com/office/officeart/2005/8/layout/process2"/>
    <dgm:cxn modelId="{04023DA6-52CF-4D31-8A49-B9A885E7B49C}" type="presOf" srcId="{C06B4389-DA52-4D09-80A2-84B3F6FB4C97}" destId="{2227C25F-7C0E-4687-9617-D3ECAE63A092}" srcOrd="1" destOrd="0" presId="urn:microsoft.com/office/officeart/2005/8/layout/process2"/>
    <dgm:cxn modelId="{A8D4D121-4876-441A-9676-4203E169B38B}" type="presOf" srcId="{A635A7A3-C56A-4C20-A3C0-0EFC88DC40AA}" destId="{85859034-0711-4EEC-80C8-6BF0187B8876}" srcOrd="0" destOrd="0" presId="urn:microsoft.com/office/officeart/2005/8/layout/process2"/>
    <dgm:cxn modelId="{9353FA96-5815-4BF6-9EFF-1ADF09C12610}" type="presOf" srcId="{2263822C-786E-4D3B-ACC7-22E2D15C711B}" destId="{91DEFC03-260A-492B-A508-1FDC77959246}" srcOrd="1" destOrd="0" presId="urn:microsoft.com/office/officeart/2005/8/layout/process2"/>
    <dgm:cxn modelId="{02BAEBF0-4351-40C1-8478-139E13DA3D8A}" type="presOf" srcId="{238B8589-CE3E-4088-BFF3-C89E43651F05}" destId="{7407165F-47CF-452B-BE0D-A8B5C958C6C1}" srcOrd="0" destOrd="0" presId="urn:microsoft.com/office/officeart/2005/8/layout/process2"/>
    <dgm:cxn modelId="{EA374161-EFF6-4F44-B2C6-3E8FFB81511A}" type="presOf" srcId="{823E250F-61F1-4594-99BA-82E7CDDCA91D}" destId="{B9B2AEC0-FC2A-4335-8C69-2FA26DFDEAC4}" srcOrd="0" destOrd="0" presId="urn:microsoft.com/office/officeart/2005/8/layout/process2"/>
    <dgm:cxn modelId="{92D5B104-F834-4B53-9018-9DFE22E8CFED}" srcId="{90D0CE4F-B49B-4883-A929-4BDB35D7AD34}" destId="{98257272-1178-4B07-A254-A4D7B0F7F708}" srcOrd="4" destOrd="0" parTransId="{4604C5B8-B62C-4B25-9DB4-6E4A78BB113F}" sibTransId="{2263822C-786E-4D3B-ACC7-22E2D15C711B}"/>
    <dgm:cxn modelId="{B28F101C-6A30-4B1D-A4BA-7C0D7DA6B23E}" type="presOf" srcId="{332BA477-D193-4AFE-AF23-D0E13945D485}" destId="{0E949056-FA52-40AE-858A-5A287D605050}" srcOrd="0" destOrd="0" presId="urn:microsoft.com/office/officeart/2005/8/layout/process2"/>
    <dgm:cxn modelId="{85591428-79D2-4EC8-87B1-EF73921745D2}" srcId="{90D0CE4F-B49B-4883-A929-4BDB35D7AD34}" destId="{617E29B7-E3F8-43B7-AF5D-4C2A4A431A3D}" srcOrd="3" destOrd="0" parTransId="{6A7898F4-6CE7-4430-8E40-4D253BD34BF1}" sibTransId="{8639C691-1996-4097-9182-509CA82828B3}"/>
    <dgm:cxn modelId="{C030F31B-7560-4F86-9F4A-BE00AAE6FDB2}" type="presOf" srcId="{55A77839-4452-437D-ADC3-24BDA99469DA}" destId="{D4DBAC08-7119-41ED-9A83-F5E26CF1BC90}" srcOrd="0" destOrd="0" presId="urn:microsoft.com/office/officeart/2005/8/layout/process2"/>
    <dgm:cxn modelId="{D422C18F-1DDE-4B1D-966C-088C67894DE4}" type="presParOf" srcId="{EE080730-63B2-40F7-A74F-D653C296CAE6}" destId="{81D5CBAA-015C-4CA9-A927-5F9378123414}" srcOrd="0" destOrd="0" presId="urn:microsoft.com/office/officeart/2005/8/layout/process2"/>
    <dgm:cxn modelId="{D3DCB437-A065-4374-AD71-B8FC253BB16D}" type="presParOf" srcId="{EE080730-63B2-40F7-A74F-D653C296CAE6}" destId="{F465E65E-AD38-4D66-A50D-3085EEB1EF40}" srcOrd="1" destOrd="0" presId="urn:microsoft.com/office/officeart/2005/8/layout/process2"/>
    <dgm:cxn modelId="{1D4A28E1-7FC2-47A2-87A3-D03FAD787CEB}" type="presParOf" srcId="{F465E65E-AD38-4D66-A50D-3085EEB1EF40}" destId="{2227C25F-7C0E-4687-9617-D3ECAE63A092}" srcOrd="0" destOrd="0" presId="urn:microsoft.com/office/officeart/2005/8/layout/process2"/>
    <dgm:cxn modelId="{90DF19EC-91F5-4639-B699-FE1B3FDB3B80}" type="presParOf" srcId="{EE080730-63B2-40F7-A74F-D653C296CAE6}" destId="{85859034-0711-4EEC-80C8-6BF0187B8876}" srcOrd="2" destOrd="0" presId="urn:microsoft.com/office/officeart/2005/8/layout/process2"/>
    <dgm:cxn modelId="{8B87EC3C-326F-490E-81EA-ADFA8433E527}" type="presParOf" srcId="{EE080730-63B2-40F7-A74F-D653C296CAE6}" destId="{D4DBAC08-7119-41ED-9A83-F5E26CF1BC90}" srcOrd="3" destOrd="0" presId="urn:microsoft.com/office/officeart/2005/8/layout/process2"/>
    <dgm:cxn modelId="{2EBF0AD2-1F74-42E6-83E6-7CAFDC658CC0}" type="presParOf" srcId="{D4DBAC08-7119-41ED-9A83-F5E26CF1BC90}" destId="{15ECA87A-AC26-449B-876D-29B38648DF37}" srcOrd="0" destOrd="0" presId="urn:microsoft.com/office/officeart/2005/8/layout/process2"/>
    <dgm:cxn modelId="{0FF7807D-405B-46FC-8EED-D2BE3A97B4CF}" type="presParOf" srcId="{EE080730-63B2-40F7-A74F-D653C296CAE6}" destId="{7407165F-47CF-452B-BE0D-A8B5C958C6C1}" srcOrd="4" destOrd="0" presId="urn:microsoft.com/office/officeart/2005/8/layout/process2"/>
    <dgm:cxn modelId="{540FC9A0-9074-4AB0-BD88-4C9735317830}" type="presParOf" srcId="{EE080730-63B2-40F7-A74F-D653C296CAE6}" destId="{0E949056-FA52-40AE-858A-5A287D605050}" srcOrd="5" destOrd="0" presId="urn:microsoft.com/office/officeart/2005/8/layout/process2"/>
    <dgm:cxn modelId="{41230C31-D878-4CD7-8CF3-1FEB1A5CF44E}" type="presParOf" srcId="{0E949056-FA52-40AE-858A-5A287D605050}" destId="{B04D3A0E-0019-47A9-BA9D-6978B45DA16B}" srcOrd="0" destOrd="0" presId="urn:microsoft.com/office/officeart/2005/8/layout/process2"/>
    <dgm:cxn modelId="{4FEA9F1B-E4D0-4A66-BB15-4F454E21FFEB}" type="presParOf" srcId="{EE080730-63B2-40F7-A74F-D653C296CAE6}" destId="{DB727D8F-B612-4A12-BE20-2388B689D84F}" srcOrd="6" destOrd="0" presId="urn:microsoft.com/office/officeart/2005/8/layout/process2"/>
    <dgm:cxn modelId="{7B57B959-CBF7-49D3-BEBD-E4A2DB33107E}" type="presParOf" srcId="{EE080730-63B2-40F7-A74F-D653C296CAE6}" destId="{B0596184-EF58-4D71-BD61-9F01B638B8F2}" srcOrd="7" destOrd="0" presId="urn:microsoft.com/office/officeart/2005/8/layout/process2"/>
    <dgm:cxn modelId="{F2AB4A67-8064-4C6E-B3FD-A828D09B548A}" type="presParOf" srcId="{B0596184-EF58-4D71-BD61-9F01B638B8F2}" destId="{E8F87A95-657A-454B-8454-0BF9227E44DD}" srcOrd="0" destOrd="0" presId="urn:microsoft.com/office/officeart/2005/8/layout/process2"/>
    <dgm:cxn modelId="{FAA234E4-74B1-45DC-ACDD-FC76864C5712}" type="presParOf" srcId="{EE080730-63B2-40F7-A74F-D653C296CAE6}" destId="{44779A49-1EA1-4147-B566-C6B16B3E4A93}" srcOrd="8" destOrd="0" presId="urn:microsoft.com/office/officeart/2005/8/layout/process2"/>
    <dgm:cxn modelId="{22B7CEF9-D4D7-4404-99CE-AD8826D16B7E}" type="presParOf" srcId="{EE080730-63B2-40F7-A74F-D653C296CAE6}" destId="{137DE5D2-58DE-473F-886E-824438A5F03B}" srcOrd="9" destOrd="0" presId="urn:microsoft.com/office/officeart/2005/8/layout/process2"/>
    <dgm:cxn modelId="{B6C6801E-20CA-4231-B75C-77BE5F2E0DDC}" type="presParOf" srcId="{137DE5D2-58DE-473F-886E-824438A5F03B}" destId="{91DEFC03-260A-492B-A508-1FDC77959246}" srcOrd="0" destOrd="0" presId="urn:microsoft.com/office/officeart/2005/8/layout/process2"/>
    <dgm:cxn modelId="{4D551D4B-F9B6-4F1A-BC12-190BAD392B30}" type="presParOf" srcId="{EE080730-63B2-40F7-A74F-D653C296CAE6}" destId="{B9B2AEC0-FC2A-4335-8C69-2FA26DFDEAC4}" srcOrd="10" destOrd="0" presId="urn:microsoft.com/office/officeart/2005/8/layout/process2"/>
  </dgm:cxnLst>
  <dgm:bg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D0CE4F-B49B-4883-A929-4BDB35D7AD34}" type="doc">
      <dgm:prSet loTypeId="urn:microsoft.com/office/officeart/2005/8/layout/process2" loCatId="process" qsTypeId="urn:microsoft.com/office/officeart/2005/8/quickstyle/3d4" qsCatId="3D" csTypeId="urn:microsoft.com/office/officeart/2005/8/colors/colorful1#3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</dgm:pt>
    <dgm:pt modelId="{3908C604-2113-47E6-BE75-7449ABF5A6E4}">
      <dgm:prSet phldrT="[Tes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sz="1800" dirty="0"/>
        </a:p>
      </dgm:t>
    </dgm:pt>
    <dgm:pt modelId="{876029F1-50FE-4FFA-839E-17B6D167EB63}" type="parTrans" cxnId="{E73A748E-6188-4589-9261-A38CF1EBC37F}">
      <dgm:prSet/>
      <dgm:spPr/>
      <dgm:t>
        <a:bodyPr/>
        <a:lstStyle/>
        <a:p>
          <a:endParaRPr lang="it-IT"/>
        </a:p>
      </dgm:t>
    </dgm:pt>
    <dgm:pt modelId="{C06B4389-DA52-4D09-80A2-84B3F6FB4C97}" type="sibTrans" cxnId="{E73A748E-6188-4589-9261-A38CF1EBC37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/>
        </a:p>
      </dgm:t>
    </dgm:pt>
    <dgm:pt modelId="{A635A7A3-C56A-4C20-A3C0-0EFC88DC40AA}">
      <dgm:prSet phldrT="[Tes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9F0D40CE-8F33-4CFF-B4D0-07F48B039A62}" type="parTrans" cxnId="{030E837E-D180-4517-8393-6700BB11BE0E}">
      <dgm:prSet/>
      <dgm:spPr/>
      <dgm:t>
        <a:bodyPr/>
        <a:lstStyle/>
        <a:p>
          <a:endParaRPr lang="it-IT"/>
        </a:p>
      </dgm:t>
    </dgm:pt>
    <dgm:pt modelId="{55A77839-4452-437D-ADC3-24BDA99469DA}" type="sibTrans" cxnId="{030E837E-D180-4517-8393-6700BB11BE0E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/>
        </a:p>
      </dgm:t>
    </dgm:pt>
    <dgm:pt modelId="{238B8589-CE3E-4088-BFF3-C89E43651F05}">
      <dgm:prSet phldrT="[Tes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 dirty="0"/>
        </a:p>
      </dgm:t>
    </dgm:pt>
    <dgm:pt modelId="{AED23CA0-1842-4D94-A4D5-06C362D954E0}" type="parTrans" cxnId="{9DD7B1FF-A904-4A9A-96BD-DFB20E13A6AE}">
      <dgm:prSet/>
      <dgm:spPr/>
      <dgm:t>
        <a:bodyPr/>
        <a:lstStyle/>
        <a:p>
          <a:endParaRPr lang="it-IT"/>
        </a:p>
      </dgm:t>
    </dgm:pt>
    <dgm:pt modelId="{332BA477-D193-4AFE-AF23-D0E13945D485}" type="sibTrans" cxnId="{9DD7B1FF-A904-4A9A-96BD-DFB20E13A6AE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it-IT"/>
        </a:p>
      </dgm:t>
    </dgm:pt>
    <dgm:pt modelId="{EE080730-63B2-40F7-A74F-D653C296CAE6}" type="pres">
      <dgm:prSet presAssocID="{90D0CE4F-B49B-4883-A929-4BDB35D7AD34}" presName="linearFlow" presStyleCnt="0">
        <dgm:presLayoutVars>
          <dgm:resizeHandles val="exact"/>
        </dgm:presLayoutVars>
      </dgm:prSet>
      <dgm:spPr/>
    </dgm:pt>
    <dgm:pt modelId="{81D5CBAA-015C-4CA9-A927-5F9378123414}" type="pres">
      <dgm:prSet presAssocID="{3908C604-2113-47E6-BE75-7449ABF5A6E4}" presName="node" presStyleLbl="node1" presStyleIdx="0" presStyleCnt="3" custScaleX="2051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65E65E-AD38-4D66-A50D-3085EEB1EF40}" type="pres">
      <dgm:prSet presAssocID="{C06B4389-DA52-4D09-80A2-84B3F6FB4C97}" presName="sibTrans" presStyleLbl="sibTrans2D1" presStyleIdx="0" presStyleCnt="2"/>
      <dgm:spPr/>
      <dgm:t>
        <a:bodyPr/>
        <a:lstStyle/>
        <a:p>
          <a:endParaRPr lang="it-IT"/>
        </a:p>
      </dgm:t>
    </dgm:pt>
    <dgm:pt modelId="{2227C25F-7C0E-4687-9617-D3ECAE63A092}" type="pres">
      <dgm:prSet presAssocID="{C06B4389-DA52-4D09-80A2-84B3F6FB4C97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85859034-0711-4EEC-80C8-6BF0187B8876}" type="pres">
      <dgm:prSet presAssocID="{A635A7A3-C56A-4C20-A3C0-0EFC88DC40AA}" presName="node" presStyleLbl="node1" presStyleIdx="1" presStyleCnt="3" custScaleX="2051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DBAC08-7119-41ED-9A83-F5E26CF1BC90}" type="pres">
      <dgm:prSet presAssocID="{55A77839-4452-437D-ADC3-24BDA99469DA}" presName="sibTrans" presStyleLbl="sibTrans2D1" presStyleIdx="1" presStyleCnt="2"/>
      <dgm:spPr/>
      <dgm:t>
        <a:bodyPr/>
        <a:lstStyle/>
        <a:p>
          <a:endParaRPr lang="it-IT"/>
        </a:p>
      </dgm:t>
    </dgm:pt>
    <dgm:pt modelId="{15ECA87A-AC26-449B-876D-29B38648DF37}" type="pres">
      <dgm:prSet presAssocID="{55A77839-4452-437D-ADC3-24BDA99469DA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7407165F-47CF-452B-BE0D-A8B5C958C6C1}" type="pres">
      <dgm:prSet presAssocID="{238B8589-CE3E-4088-BFF3-C89E43651F05}" presName="node" presStyleLbl="node1" presStyleIdx="2" presStyleCnt="3" custScaleX="205178" custLinFactNeighborX="0" custLinFactNeighborY="-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638B762-3EA6-4558-BB4B-4F4FD7D26505}" type="presOf" srcId="{A635A7A3-C56A-4C20-A3C0-0EFC88DC40AA}" destId="{85859034-0711-4EEC-80C8-6BF0187B8876}" srcOrd="0" destOrd="0" presId="urn:microsoft.com/office/officeart/2005/8/layout/process2"/>
    <dgm:cxn modelId="{3BB1FF4B-0810-47C5-9B72-AB711B1C1F00}" type="presOf" srcId="{C06B4389-DA52-4D09-80A2-84B3F6FB4C97}" destId="{F465E65E-AD38-4D66-A50D-3085EEB1EF40}" srcOrd="0" destOrd="0" presId="urn:microsoft.com/office/officeart/2005/8/layout/process2"/>
    <dgm:cxn modelId="{88886950-CC3E-45ED-9776-F81BCF312337}" type="presOf" srcId="{3908C604-2113-47E6-BE75-7449ABF5A6E4}" destId="{81D5CBAA-015C-4CA9-A927-5F9378123414}" srcOrd="0" destOrd="0" presId="urn:microsoft.com/office/officeart/2005/8/layout/process2"/>
    <dgm:cxn modelId="{E6040CB7-CEAC-442C-92A5-FB29A8AF8D48}" type="presOf" srcId="{C06B4389-DA52-4D09-80A2-84B3F6FB4C97}" destId="{2227C25F-7C0E-4687-9617-D3ECAE63A092}" srcOrd="1" destOrd="0" presId="urn:microsoft.com/office/officeart/2005/8/layout/process2"/>
    <dgm:cxn modelId="{E73A748E-6188-4589-9261-A38CF1EBC37F}" srcId="{90D0CE4F-B49B-4883-A929-4BDB35D7AD34}" destId="{3908C604-2113-47E6-BE75-7449ABF5A6E4}" srcOrd="0" destOrd="0" parTransId="{876029F1-50FE-4FFA-839E-17B6D167EB63}" sibTransId="{C06B4389-DA52-4D09-80A2-84B3F6FB4C97}"/>
    <dgm:cxn modelId="{0D9123F9-4086-4B40-BC45-83E39B3E1C6A}" type="presOf" srcId="{238B8589-CE3E-4088-BFF3-C89E43651F05}" destId="{7407165F-47CF-452B-BE0D-A8B5C958C6C1}" srcOrd="0" destOrd="0" presId="urn:microsoft.com/office/officeart/2005/8/layout/process2"/>
    <dgm:cxn modelId="{52730EEE-99A1-482E-A4C6-377E310A6FF0}" type="presOf" srcId="{90D0CE4F-B49B-4883-A929-4BDB35D7AD34}" destId="{EE080730-63B2-40F7-A74F-D653C296CAE6}" srcOrd="0" destOrd="0" presId="urn:microsoft.com/office/officeart/2005/8/layout/process2"/>
    <dgm:cxn modelId="{030E837E-D180-4517-8393-6700BB11BE0E}" srcId="{90D0CE4F-B49B-4883-A929-4BDB35D7AD34}" destId="{A635A7A3-C56A-4C20-A3C0-0EFC88DC40AA}" srcOrd="1" destOrd="0" parTransId="{9F0D40CE-8F33-4CFF-B4D0-07F48B039A62}" sibTransId="{55A77839-4452-437D-ADC3-24BDA99469DA}"/>
    <dgm:cxn modelId="{9DD7B1FF-A904-4A9A-96BD-DFB20E13A6AE}" srcId="{90D0CE4F-B49B-4883-A929-4BDB35D7AD34}" destId="{238B8589-CE3E-4088-BFF3-C89E43651F05}" srcOrd="2" destOrd="0" parTransId="{AED23CA0-1842-4D94-A4D5-06C362D954E0}" sibTransId="{332BA477-D193-4AFE-AF23-D0E13945D485}"/>
    <dgm:cxn modelId="{F4EC4F54-3346-4A6C-B81C-79C86D1B17FD}" type="presOf" srcId="{55A77839-4452-437D-ADC3-24BDA99469DA}" destId="{D4DBAC08-7119-41ED-9A83-F5E26CF1BC90}" srcOrd="0" destOrd="0" presId="urn:microsoft.com/office/officeart/2005/8/layout/process2"/>
    <dgm:cxn modelId="{076B6DF3-B36D-4619-A2CC-9A8598AD7381}" type="presOf" srcId="{55A77839-4452-437D-ADC3-24BDA99469DA}" destId="{15ECA87A-AC26-449B-876D-29B38648DF37}" srcOrd="1" destOrd="0" presId="urn:microsoft.com/office/officeart/2005/8/layout/process2"/>
    <dgm:cxn modelId="{FF2C9DCE-FF3E-40ED-B193-77AFAF6F9DAB}" type="presParOf" srcId="{EE080730-63B2-40F7-A74F-D653C296CAE6}" destId="{81D5CBAA-015C-4CA9-A927-5F9378123414}" srcOrd="0" destOrd="0" presId="urn:microsoft.com/office/officeart/2005/8/layout/process2"/>
    <dgm:cxn modelId="{3B0F1CAA-B62E-4D56-856A-8B98F0E893A9}" type="presParOf" srcId="{EE080730-63B2-40F7-A74F-D653C296CAE6}" destId="{F465E65E-AD38-4D66-A50D-3085EEB1EF40}" srcOrd="1" destOrd="0" presId="urn:microsoft.com/office/officeart/2005/8/layout/process2"/>
    <dgm:cxn modelId="{004FA6E9-EBA0-4F85-A825-FB5DD8DBB541}" type="presParOf" srcId="{F465E65E-AD38-4D66-A50D-3085EEB1EF40}" destId="{2227C25F-7C0E-4687-9617-D3ECAE63A092}" srcOrd="0" destOrd="0" presId="urn:microsoft.com/office/officeart/2005/8/layout/process2"/>
    <dgm:cxn modelId="{96E2E195-F1CD-45BB-A998-550135499D66}" type="presParOf" srcId="{EE080730-63B2-40F7-A74F-D653C296CAE6}" destId="{85859034-0711-4EEC-80C8-6BF0187B8876}" srcOrd="2" destOrd="0" presId="urn:microsoft.com/office/officeart/2005/8/layout/process2"/>
    <dgm:cxn modelId="{71212738-3E3F-4036-BFA0-B2617DA3A723}" type="presParOf" srcId="{EE080730-63B2-40F7-A74F-D653C296CAE6}" destId="{D4DBAC08-7119-41ED-9A83-F5E26CF1BC90}" srcOrd="3" destOrd="0" presId="urn:microsoft.com/office/officeart/2005/8/layout/process2"/>
    <dgm:cxn modelId="{02EB4B77-A78C-4CDB-BD92-351F80E84B03}" type="presParOf" srcId="{D4DBAC08-7119-41ED-9A83-F5E26CF1BC90}" destId="{15ECA87A-AC26-449B-876D-29B38648DF37}" srcOrd="0" destOrd="0" presId="urn:microsoft.com/office/officeart/2005/8/layout/process2"/>
    <dgm:cxn modelId="{57FE62B2-45C2-4536-B286-FE1F03EB483A}" type="presParOf" srcId="{EE080730-63B2-40F7-A74F-D653C296CAE6}" destId="{7407165F-47CF-452B-BE0D-A8B5C958C6C1}" srcOrd="4" destOrd="0" presId="urn:microsoft.com/office/officeart/2005/8/layout/process2"/>
  </dgm:cxnLst>
  <dgm:bg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E034C-E448-4382-8087-B4ACABC4DA16}">
      <dsp:nvSpPr>
        <dsp:cNvPr id="0" name=""/>
        <dsp:cNvSpPr/>
      </dsp:nvSpPr>
      <dsp:spPr>
        <a:xfrm>
          <a:off x="0" y="286846"/>
          <a:ext cx="2357453" cy="820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500" kern="1200" dirty="0"/>
        </a:p>
      </dsp:txBody>
      <dsp:txXfrm>
        <a:off x="24036" y="310882"/>
        <a:ext cx="2309381" cy="772569"/>
      </dsp:txXfrm>
    </dsp:sp>
    <dsp:sp modelId="{9CB58C0A-8DAE-475F-A20A-0D6B25B1665C}">
      <dsp:nvSpPr>
        <dsp:cNvPr id="0" name=""/>
        <dsp:cNvSpPr/>
      </dsp:nvSpPr>
      <dsp:spPr>
        <a:xfrm rot="5400000">
          <a:off x="946736" y="1184814"/>
          <a:ext cx="463981" cy="45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/>
        </a:p>
      </dsp:txBody>
      <dsp:txXfrm rot="-5400000">
        <a:off x="1043102" y="1178864"/>
        <a:ext cx="271248" cy="328357"/>
      </dsp:txXfrm>
    </dsp:sp>
    <dsp:sp modelId="{346DBAB6-03F6-4929-A400-2F3194275EBD}">
      <dsp:nvSpPr>
        <dsp:cNvPr id="0" name=""/>
        <dsp:cNvSpPr/>
      </dsp:nvSpPr>
      <dsp:spPr>
        <a:xfrm>
          <a:off x="39611" y="1714220"/>
          <a:ext cx="2278231" cy="7495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 dirty="0"/>
        </a:p>
      </dsp:txBody>
      <dsp:txXfrm>
        <a:off x="61565" y="1736174"/>
        <a:ext cx="2234323" cy="705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5CBAA-015C-4CA9-A927-5F9378123414}">
      <dsp:nvSpPr>
        <dsp:cNvPr id="0" name=""/>
        <dsp:cNvSpPr/>
      </dsp:nvSpPr>
      <dsp:spPr>
        <a:xfrm>
          <a:off x="3160826" y="2579"/>
          <a:ext cx="2822346" cy="764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0000"/>
                <a:satMod val="160000"/>
              </a:schemeClr>
            </a:gs>
            <a:gs pos="46000">
              <a:schemeClr val="accent2">
                <a:tint val="86000"/>
                <a:satMod val="160000"/>
              </a:schemeClr>
            </a:gs>
            <a:gs pos="100000">
              <a:schemeClr val="accent2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/>
        </a:p>
      </dsp:txBody>
      <dsp:txXfrm>
        <a:off x="3183209" y="24962"/>
        <a:ext cx="2777580" cy="719433"/>
      </dsp:txXfrm>
    </dsp:sp>
    <dsp:sp modelId="{F465E65E-AD38-4D66-A50D-3085EEB1EF40}">
      <dsp:nvSpPr>
        <dsp:cNvPr id="0" name=""/>
        <dsp:cNvSpPr/>
      </dsp:nvSpPr>
      <dsp:spPr>
        <a:xfrm rot="5400000">
          <a:off x="4428712" y="785884"/>
          <a:ext cx="286574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-5400000">
        <a:off x="4468833" y="814541"/>
        <a:ext cx="206333" cy="200602"/>
      </dsp:txXfrm>
    </dsp:sp>
    <dsp:sp modelId="{85859034-0711-4EEC-80C8-6BF0187B8876}">
      <dsp:nvSpPr>
        <dsp:cNvPr id="0" name=""/>
        <dsp:cNvSpPr/>
      </dsp:nvSpPr>
      <dsp:spPr>
        <a:xfrm>
          <a:off x="3160826" y="1148879"/>
          <a:ext cx="2822346" cy="764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/>
        </a:p>
      </dsp:txBody>
      <dsp:txXfrm>
        <a:off x="3183209" y="1171262"/>
        <a:ext cx="2777580" cy="719433"/>
      </dsp:txXfrm>
    </dsp:sp>
    <dsp:sp modelId="{D4DBAC08-7119-41ED-9A83-F5E26CF1BC90}">
      <dsp:nvSpPr>
        <dsp:cNvPr id="0" name=""/>
        <dsp:cNvSpPr/>
      </dsp:nvSpPr>
      <dsp:spPr>
        <a:xfrm rot="5237315">
          <a:off x="4458918" y="1927602"/>
          <a:ext cx="280016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 rot="-5400000">
        <a:off x="4493773" y="1959586"/>
        <a:ext cx="206333" cy="196011"/>
      </dsp:txXfrm>
    </dsp:sp>
    <dsp:sp modelId="{7407165F-47CF-452B-BE0D-A8B5C958C6C1}">
      <dsp:nvSpPr>
        <dsp:cNvPr id="0" name=""/>
        <dsp:cNvSpPr/>
      </dsp:nvSpPr>
      <dsp:spPr>
        <a:xfrm>
          <a:off x="3214679" y="2286016"/>
          <a:ext cx="2822346" cy="764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0000"/>
                <a:satMod val="160000"/>
              </a:schemeClr>
            </a:gs>
            <a:gs pos="46000">
              <a:schemeClr val="accent3">
                <a:tint val="86000"/>
                <a:satMod val="160000"/>
              </a:schemeClr>
            </a:gs>
            <a:gs pos="100000">
              <a:schemeClr val="accent3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/>
        </a:p>
      </dsp:txBody>
      <dsp:txXfrm>
        <a:off x="3237062" y="2308399"/>
        <a:ext cx="2777580" cy="719433"/>
      </dsp:txXfrm>
    </dsp:sp>
    <dsp:sp modelId="{0E949056-FA52-40AE-858A-5A287D605050}">
      <dsp:nvSpPr>
        <dsp:cNvPr id="0" name=""/>
        <dsp:cNvSpPr/>
      </dsp:nvSpPr>
      <dsp:spPr>
        <a:xfrm rot="5560109">
          <a:off x="4452043" y="3073902"/>
          <a:ext cx="293765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-5400000">
        <a:off x="4497811" y="3099011"/>
        <a:ext cx="206333" cy="205636"/>
      </dsp:txXfrm>
    </dsp:sp>
    <dsp:sp modelId="{DB727D8F-B612-4A12-BE20-2388B689D84F}">
      <dsp:nvSpPr>
        <dsp:cNvPr id="0" name=""/>
        <dsp:cNvSpPr/>
      </dsp:nvSpPr>
      <dsp:spPr>
        <a:xfrm>
          <a:off x="3160826" y="3441478"/>
          <a:ext cx="2822346" cy="764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0000"/>
                <a:satMod val="160000"/>
              </a:schemeClr>
            </a:gs>
            <a:gs pos="46000">
              <a:schemeClr val="accent4">
                <a:tint val="86000"/>
                <a:satMod val="160000"/>
              </a:schemeClr>
            </a:gs>
            <a:gs pos="100000">
              <a:schemeClr val="accent4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/>
        </a:p>
      </dsp:txBody>
      <dsp:txXfrm>
        <a:off x="3183209" y="3463861"/>
        <a:ext cx="2777580" cy="719433"/>
      </dsp:txXfrm>
    </dsp:sp>
    <dsp:sp modelId="{B0596184-EF58-4D71-BD61-9F01B638B8F2}">
      <dsp:nvSpPr>
        <dsp:cNvPr id="0" name=""/>
        <dsp:cNvSpPr/>
      </dsp:nvSpPr>
      <dsp:spPr>
        <a:xfrm rot="5400000">
          <a:off x="4428712" y="4224783"/>
          <a:ext cx="286574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-5400000">
        <a:off x="4468833" y="4253440"/>
        <a:ext cx="206333" cy="200602"/>
      </dsp:txXfrm>
    </dsp:sp>
    <dsp:sp modelId="{44779A49-1EA1-4147-B566-C6B16B3E4A93}">
      <dsp:nvSpPr>
        <dsp:cNvPr id="0" name=""/>
        <dsp:cNvSpPr/>
      </dsp:nvSpPr>
      <dsp:spPr>
        <a:xfrm>
          <a:off x="3143240" y="4587778"/>
          <a:ext cx="2857519" cy="764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/>
        </a:p>
      </dsp:txBody>
      <dsp:txXfrm>
        <a:off x="3165623" y="4610161"/>
        <a:ext cx="2812753" cy="719433"/>
      </dsp:txXfrm>
    </dsp:sp>
    <dsp:sp modelId="{137DE5D2-58DE-473F-886E-824438A5F03B}">
      <dsp:nvSpPr>
        <dsp:cNvPr id="0" name=""/>
        <dsp:cNvSpPr/>
      </dsp:nvSpPr>
      <dsp:spPr>
        <a:xfrm rot="5400000">
          <a:off x="4428712" y="5371083"/>
          <a:ext cx="286574" cy="343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-5400000">
        <a:off x="4468833" y="5399740"/>
        <a:ext cx="206333" cy="200602"/>
      </dsp:txXfrm>
    </dsp:sp>
    <dsp:sp modelId="{B9B2AEC0-FC2A-4335-8C69-2FA26DFDEAC4}">
      <dsp:nvSpPr>
        <dsp:cNvPr id="0" name=""/>
        <dsp:cNvSpPr/>
      </dsp:nvSpPr>
      <dsp:spPr>
        <a:xfrm>
          <a:off x="3160826" y="5734078"/>
          <a:ext cx="2822346" cy="7641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0000"/>
                <a:satMod val="160000"/>
              </a:schemeClr>
            </a:gs>
            <a:gs pos="46000">
              <a:schemeClr val="accent6">
                <a:tint val="86000"/>
                <a:satMod val="160000"/>
              </a:schemeClr>
            </a:gs>
            <a:gs pos="100000">
              <a:schemeClr val="accent6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 dirty="0"/>
        </a:p>
      </dsp:txBody>
      <dsp:txXfrm>
        <a:off x="3183209" y="5756461"/>
        <a:ext cx="2777580" cy="719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5CBAA-015C-4CA9-A927-5F9378123414}">
      <dsp:nvSpPr>
        <dsp:cNvPr id="0" name=""/>
        <dsp:cNvSpPr/>
      </dsp:nvSpPr>
      <dsp:spPr>
        <a:xfrm>
          <a:off x="0" y="0"/>
          <a:ext cx="2633650" cy="9132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0000"/>
                <a:satMod val="160000"/>
              </a:schemeClr>
            </a:gs>
            <a:gs pos="46000">
              <a:schemeClr val="accent2">
                <a:tint val="86000"/>
                <a:satMod val="160000"/>
              </a:schemeClr>
            </a:gs>
            <a:gs pos="100000">
              <a:schemeClr val="accent2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/>
        </a:p>
      </dsp:txBody>
      <dsp:txXfrm>
        <a:off x="26747" y="26747"/>
        <a:ext cx="2580156" cy="859721"/>
      </dsp:txXfrm>
    </dsp:sp>
    <dsp:sp modelId="{F465E65E-AD38-4D66-A50D-3085EEB1EF40}">
      <dsp:nvSpPr>
        <dsp:cNvPr id="0" name=""/>
        <dsp:cNvSpPr/>
      </dsp:nvSpPr>
      <dsp:spPr>
        <a:xfrm rot="5400000">
          <a:off x="1145597" y="936045"/>
          <a:ext cx="342455" cy="410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-5400000">
        <a:off x="1193541" y="970290"/>
        <a:ext cx="246568" cy="239719"/>
      </dsp:txXfrm>
    </dsp:sp>
    <dsp:sp modelId="{85859034-0711-4EEC-80C8-6BF0187B8876}">
      <dsp:nvSpPr>
        <dsp:cNvPr id="0" name=""/>
        <dsp:cNvSpPr/>
      </dsp:nvSpPr>
      <dsp:spPr>
        <a:xfrm>
          <a:off x="0" y="1369823"/>
          <a:ext cx="2633650" cy="9132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900" kern="1200" dirty="0"/>
        </a:p>
      </dsp:txBody>
      <dsp:txXfrm>
        <a:off x="26747" y="1396570"/>
        <a:ext cx="2580156" cy="859721"/>
      </dsp:txXfrm>
    </dsp:sp>
    <dsp:sp modelId="{D4DBAC08-7119-41ED-9A83-F5E26CF1BC90}">
      <dsp:nvSpPr>
        <dsp:cNvPr id="0" name=""/>
        <dsp:cNvSpPr/>
      </dsp:nvSpPr>
      <dsp:spPr>
        <a:xfrm rot="5400000">
          <a:off x="1145638" y="2305814"/>
          <a:ext cx="342373" cy="410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-5400000">
        <a:off x="1193541" y="2340100"/>
        <a:ext cx="246568" cy="239661"/>
      </dsp:txXfrm>
    </dsp:sp>
    <dsp:sp modelId="{7407165F-47CF-452B-BE0D-A8B5C958C6C1}">
      <dsp:nvSpPr>
        <dsp:cNvPr id="0" name=""/>
        <dsp:cNvSpPr/>
      </dsp:nvSpPr>
      <dsp:spPr>
        <a:xfrm>
          <a:off x="0" y="2739536"/>
          <a:ext cx="2633650" cy="9132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0000"/>
                <a:satMod val="160000"/>
              </a:schemeClr>
            </a:gs>
            <a:gs pos="46000">
              <a:schemeClr val="accent3">
                <a:tint val="86000"/>
                <a:satMod val="160000"/>
              </a:schemeClr>
            </a:gs>
            <a:gs pos="100000">
              <a:schemeClr val="accent3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900" kern="1200" dirty="0"/>
        </a:p>
      </dsp:txBody>
      <dsp:txXfrm>
        <a:off x="26747" y="2766283"/>
        <a:ext cx="2580156" cy="859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CA6E3-6DF6-4127-A311-0A615EC291B4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80FC-5BE3-44DA-AAFF-2363F80A91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003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1125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0214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4412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7657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8492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0945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0428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0226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6084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608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523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270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079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767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59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7550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151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80FC-5BE3-44DA-AAFF-2363F80A91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336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31C7F37-5BB0-4309-8934-CC0BB341CC2E}" type="datetimeFigureOut">
              <a:rPr lang="it-IT" smtClean="0"/>
              <a:pPr/>
              <a:t>22/05/2015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8B7C85B-4E99-45A4-B297-5DFFB1299B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jpeg"/><Relationship Id="rId7" Type="http://schemas.openxmlformats.org/officeDocument/2006/relationships/image" Target="../media/image25.emf"/><Relationship Id="rId12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11" Type="http://schemas.openxmlformats.org/officeDocument/2006/relationships/slide" Target="slide5.xml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" Target="slide5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1.jpeg"/><Relationship Id="rId10" Type="http://schemas.openxmlformats.org/officeDocument/2006/relationships/image" Target="../media/image33.jpeg"/><Relationship Id="rId4" Type="http://schemas.openxmlformats.org/officeDocument/2006/relationships/slide" Target="slide16.xml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slide" Target="slide8.xml"/><Relationship Id="rId18" Type="http://schemas.openxmlformats.org/officeDocument/2006/relationships/diagramColors" Target="../diagrams/colors3.xml"/><Relationship Id="rId26" Type="http://schemas.microsoft.com/office/2007/relationships/diagramDrawing" Target="../diagrams/drawing1.xml"/><Relationship Id="rId3" Type="http://schemas.openxmlformats.org/officeDocument/2006/relationships/diagramData" Target="../diagrams/data1.xml"/><Relationship Id="rId21" Type="http://schemas.openxmlformats.org/officeDocument/2006/relationships/slide" Target="slide11.xml"/><Relationship Id="rId7" Type="http://schemas.openxmlformats.org/officeDocument/2006/relationships/diagramData" Target="../diagrams/data2.xml"/><Relationship Id="rId12" Type="http://schemas.openxmlformats.org/officeDocument/2006/relationships/slide" Target="slide7.xml"/><Relationship Id="rId17" Type="http://schemas.openxmlformats.org/officeDocument/2006/relationships/diagramQuickStyle" Target="../diagrams/quickStyle3.xml"/><Relationship Id="rId25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slide" Target="slide6.xml"/><Relationship Id="rId24" Type="http://schemas.openxmlformats.org/officeDocument/2006/relationships/slide" Target="slide17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23" Type="http://schemas.openxmlformats.org/officeDocument/2006/relationships/slide" Target="slide15.xml"/><Relationship Id="rId10" Type="http://schemas.openxmlformats.org/officeDocument/2006/relationships/diagramColors" Target="../diagrams/colors2.xml"/><Relationship Id="rId19" Type="http://schemas.openxmlformats.org/officeDocument/2006/relationships/slide" Target="slide1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slide" Target="slide9.xml"/><Relationship Id="rId22" Type="http://schemas.openxmlformats.org/officeDocument/2006/relationships/slide" Target="slide14.xml"/><Relationship Id="rId27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14283" y="285728"/>
            <a:ext cx="65722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Gli studenti del Liceo Scientifico </a:t>
            </a:r>
          </a:p>
          <a:p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E. </a:t>
            </a:r>
            <a:r>
              <a:rPr lang="it-IT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orricelli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86217" y="3500438"/>
            <a:ext cx="48577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it-IT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</a:t>
            </a:r>
            <a:r>
              <a:rPr lang="it-IT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 collaborazione con l’Università degli Studi di </a:t>
            </a:r>
            <a:r>
              <a:rPr lang="it-IT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</a:t>
            </a:r>
            <a:r>
              <a:rPr lang="it-IT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apoli Federico II</a:t>
            </a:r>
            <a:endParaRPr lang="it-IT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50"/>
                            </p:stCondLst>
                            <p:childTnLst>
                              <p:par>
                                <p:cTn id="24" presetID="45" presetClass="exit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5" presetClass="exit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5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882 -0.010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11" grpId="0" build="allAtOnce"/>
      <p:bldP spid="11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approfondito</a:t>
            </a:r>
            <a:r>
              <a:rPr lang="en-US" dirty="0" smtClean="0"/>
              <a:t>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relazione</a:t>
            </a:r>
            <a:r>
              <a:rPr lang="en-US" dirty="0" smtClean="0"/>
              <a:t> in un </a:t>
            </a:r>
            <a:r>
              <a:rPr lang="en-US" dirty="0" err="1" smtClean="0"/>
              <a:t>particolare</a:t>
            </a:r>
            <a:r>
              <a:rPr lang="en-US" dirty="0" smtClean="0"/>
              <a:t> origami a </a:t>
            </a:r>
            <a:r>
              <a:rPr lang="en-US" dirty="0" err="1" smtClean="0"/>
              <a:t>guscio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r>
              <a:rPr lang="en-US" dirty="0" err="1" smtClean="0"/>
              <a:t>riconducibile</a:t>
            </a:r>
            <a:r>
              <a:rPr lang="en-US" dirty="0" smtClean="0"/>
              <a:t> ad un </a:t>
            </a:r>
            <a:r>
              <a:rPr lang="en-US" dirty="0" err="1" smtClean="0"/>
              <a:t>frattale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809192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Partendo</a:t>
            </a:r>
            <a:r>
              <a:rPr lang="en-US" dirty="0" smtClean="0"/>
              <a:t> da un </a:t>
            </a:r>
            <a:r>
              <a:rPr lang="en-US" dirty="0" err="1" smtClean="0"/>
              <a:t>foglio</a:t>
            </a:r>
            <a:r>
              <a:rPr lang="en-US" dirty="0" smtClean="0"/>
              <a:t> </a:t>
            </a:r>
            <a:r>
              <a:rPr lang="en-US" dirty="0" err="1" smtClean="0"/>
              <a:t>quadrato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procede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due </a:t>
            </a:r>
            <a:r>
              <a:rPr lang="en-US" dirty="0" err="1" smtClean="0"/>
              <a:t>azioni</a:t>
            </a:r>
            <a:r>
              <a:rPr lang="en-US" dirty="0" smtClean="0"/>
              <a:t> </a:t>
            </a:r>
            <a:r>
              <a:rPr lang="en-US" dirty="0" err="1" smtClean="0"/>
              <a:t>ripetute</a:t>
            </a:r>
            <a:r>
              <a:rPr lang="en-US" dirty="0" smtClean="0"/>
              <a:t> </a:t>
            </a:r>
            <a:r>
              <a:rPr lang="en-US" dirty="0" err="1" smtClean="0"/>
              <a:t>all’infinito</a:t>
            </a:r>
            <a:r>
              <a:rPr lang="en-US" dirty="0" smtClean="0"/>
              <a:t>: </a:t>
            </a:r>
            <a:r>
              <a:rPr lang="en-US" dirty="0" smtClean="0"/>
              <a:t>lo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piega</a:t>
            </a:r>
            <a:r>
              <a:rPr lang="en-US" dirty="0" smtClean="0"/>
              <a:t> a  meta` </a:t>
            </a:r>
            <a:r>
              <a:rPr lang="en-US" dirty="0" err="1" smtClean="0"/>
              <a:t>longitudinalmente</a:t>
            </a:r>
            <a:r>
              <a:rPr lang="en-US" dirty="0" smtClean="0"/>
              <a:t> e poi di un </a:t>
            </a:r>
            <a:r>
              <a:rPr lang="en-US" dirty="0" err="1" smtClean="0"/>
              <a:t>angolo</a:t>
            </a:r>
            <a:r>
              <a:rPr lang="en-US" dirty="0" smtClean="0"/>
              <a:t> di 45° in </a:t>
            </a:r>
            <a:r>
              <a:rPr lang="en-US" dirty="0" err="1" smtClean="0"/>
              <a:t>modo</a:t>
            </a:r>
            <a:r>
              <a:rPr lang="en-US" dirty="0" smtClean="0"/>
              <a:t> da far </a:t>
            </a:r>
            <a:r>
              <a:rPr lang="en-US" dirty="0" err="1" smtClean="0"/>
              <a:t>coincidere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lato</a:t>
            </a:r>
            <a:r>
              <a:rPr lang="en-US" dirty="0" smtClean="0"/>
              <a:t> </a:t>
            </a:r>
            <a:r>
              <a:rPr lang="en-US" dirty="0" err="1" smtClean="0"/>
              <a:t>superiore</a:t>
            </a:r>
            <a:r>
              <a:rPr lang="en-US" dirty="0" smtClean="0"/>
              <a:t> con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sinistro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http://www.giladorigami.com/P_Shell_Maekawa_Genu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7424">
            <a:off x="1021011" y="1137020"/>
            <a:ext cx="6237506" cy="330098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riangolo isoscele 6">
            <a:hlinkClick r:id="rId4" action="ppaction://hlinksldjump"/>
          </p:cNvPr>
          <p:cNvSpPr/>
          <p:nvPr/>
        </p:nvSpPr>
        <p:spPr>
          <a:xfrm rot="16200000">
            <a:off x="826857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58716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C:\Documents and Settings\Utente\Desktop\giammarco\ORIGAMI E FRATTALI\IMG-20150511-WA0013.jpg"/>
          <p:cNvPicPr>
            <a:picLocks noChangeAspect="1" noChangeArrowheads="1"/>
          </p:cNvPicPr>
          <p:nvPr/>
        </p:nvPicPr>
        <p:blipFill>
          <a:blip r:embed="rId3" cstate="print"/>
          <a:srcRect l="20000" t="3704" r="22856"/>
          <a:stretch>
            <a:fillRect/>
          </a:stretch>
        </p:blipFill>
        <p:spPr bwMode="auto">
          <a:xfrm>
            <a:off x="6357950" y="1373340"/>
            <a:ext cx="1928826" cy="2341412"/>
          </a:xfrm>
          <a:prstGeom prst="rect">
            <a:avLst/>
          </a:prstGeom>
          <a:noFill/>
        </p:spPr>
      </p:pic>
      <p:pic>
        <p:nvPicPr>
          <p:cNvPr id="1048" name="Picture 24" descr="C:\Documents and Settings\Utente\Desktop\giammarco\ORIGAMI E FRATTALI\IMG-20150511-WA0012.jpg"/>
          <p:cNvPicPr>
            <a:picLocks noChangeAspect="1" noChangeArrowheads="1"/>
          </p:cNvPicPr>
          <p:nvPr/>
        </p:nvPicPr>
        <p:blipFill>
          <a:blip r:embed="rId4" cstate="print"/>
          <a:srcRect l="10000" t="28570"/>
          <a:stretch>
            <a:fillRect/>
          </a:stretch>
        </p:blipFill>
        <p:spPr bwMode="auto">
          <a:xfrm rot="5400000">
            <a:off x="3916562" y="4727380"/>
            <a:ext cx="1953786" cy="15001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52" y="142853"/>
            <a:ext cx="885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Studiando</a:t>
            </a:r>
            <a:r>
              <a:rPr lang="en-US" dirty="0" smtClean="0"/>
              <a:t> </a:t>
            </a:r>
            <a:r>
              <a:rPr lang="en-US" dirty="0" err="1" smtClean="0"/>
              <a:t>l’</a:t>
            </a:r>
            <a:r>
              <a:rPr lang="en-US" dirty="0" err="1" smtClean="0"/>
              <a:t>origami</a:t>
            </a:r>
            <a:r>
              <a:rPr lang="en-US" dirty="0" smtClean="0"/>
              <a:t>,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notato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interessanti</a:t>
            </a:r>
            <a:r>
              <a:rPr lang="en-US" dirty="0" smtClean="0"/>
              <a:t>. </a:t>
            </a:r>
            <a:r>
              <a:rPr lang="it-IT" dirty="0" smtClean="0"/>
              <a:t>Prima </a:t>
            </a:r>
            <a:r>
              <a:rPr lang="it-IT" dirty="0"/>
              <a:t>di tutto abbiamo osservato come si muove il lato destro del foglio con il succedersi delle </a:t>
            </a:r>
            <a:r>
              <a:rPr lang="it-IT" dirty="0" smtClean="0"/>
              <a:t>iterazioni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0" y="3571876"/>
            <a:ext cx="600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Come si può </a:t>
            </a:r>
            <a:r>
              <a:rPr lang="it-IT" dirty="0" smtClean="0"/>
              <a:t>notare, </a:t>
            </a:r>
            <a:r>
              <a:rPr lang="it-IT" dirty="0" smtClean="0"/>
              <a:t>il lato destro procede lungo la direzione della chiocciola riducendo </a:t>
            </a:r>
            <a:r>
              <a:rPr lang="it-IT" dirty="0" smtClean="0"/>
              <a:t>sempre più </a:t>
            </a:r>
            <a:r>
              <a:rPr lang="it-IT" dirty="0" smtClean="0"/>
              <a:t>la sua lunghezza fino a collassare in un punto.</a:t>
            </a:r>
            <a:endParaRPr lang="it-IT" dirty="0"/>
          </a:p>
        </p:txBody>
      </p:sp>
      <p:pic>
        <p:nvPicPr>
          <p:cNvPr id="1042" name="Picture 18" descr="C:\Documents and Settings\Utente\Desktop\giammarco\ORIGAMI E FRATTALI\IMG-20150511-WA0020.jpg"/>
          <p:cNvPicPr>
            <a:picLocks noChangeAspect="1" noChangeArrowheads="1"/>
          </p:cNvPicPr>
          <p:nvPr/>
        </p:nvPicPr>
        <p:blipFill>
          <a:blip r:embed="rId5" cstate="print"/>
          <a:srcRect l="13489" t="21362"/>
          <a:stretch>
            <a:fillRect/>
          </a:stretch>
        </p:blipFill>
        <p:spPr bwMode="auto">
          <a:xfrm rot="5400000">
            <a:off x="2047057" y="4904587"/>
            <a:ext cx="1714512" cy="1477986"/>
          </a:xfrm>
          <a:prstGeom prst="rect">
            <a:avLst/>
          </a:prstGeom>
          <a:noFill/>
        </p:spPr>
      </p:pic>
      <p:pic>
        <p:nvPicPr>
          <p:cNvPr id="1045" name="Picture 21" descr="C:\Documents and Settings\Utente\Desktop\giammarco\ORIGAMI E FRATTALI\IMG-20150511-WA0009.jpg"/>
          <p:cNvPicPr>
            <a:picLocks noChangeAspect="1" noChangeArrowheads="1"/>
          </p:cNvPicPr>
          <p:nvPr/>
        </p:nvPicPr>
        <p:blipFill>
          <a:blip r:embed="rId6" cstate="print"/>
          <a:srcRect l="8571" t="28570"/>
          <a:stretch>
            <a:fillRect/>
          </a:stretch>
        </p:blipFill>
        <p:spPr bwMode="auto">
          <a:xfrm rot="5400000">
            <a:off x="94145" y="5192211"/>
            <a:ext cx="1811909" cy="1285883"/>
          </a:xfrm>
          <a:prstGeom prst="rect">
            <a:avLst/>
          </a:prstGeom>
          <a:noFill/>
        </p:spPr>
      </p:pic>
      <p:sp>
        <p:nvSpPr>
          <p:cNvPr id="15" name="Triangolo isoscele 14">
            <a:hlinkClick r:id="rId7" action="ppaction://hlinksldjump"/>
          </p:cNvPr>
          <p:cNvSpPr/>
          <p:nvPr/>
        </p:nvSpPr>
        <p:spPr>
          <a:xfrm rot="16200000">
            <a:off x="826857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52" name="Picture 28" descr="C:\Documents and Settings\Utente\Desktop\giammarco\ORIGAMI E FRATTALI\IMG-20150511-WA0016.jpg"/>
          <p:cNvPicPr>
            <a:picLocks noChangeAspect="1" noChangeArrowheads="1"/>
          </p:cNvPicPr>
          <p:nvPr/>
        </p:nvPicPr>
        <p:blipFill>
          <a:blip r:embed="rId8"/>
          <a:srcRect l="17449" t="7408" r="22633" b="-3706"/>
          <a:stretch>
            <a:fillRect/>
          </a:stretch>
        </p:blipFill>
        <p:spPr bwMode="auto">
          <a:xfrm rot="5400000">
            <a:off x="3389304" y="817544"/>
            <a:ext cx="2222516" cy="2857520"/>
          </a:xfrm>
          <a:prstGeom prst="rect">
            <a:avLst/>
          </a:prstGeom>
          <a:noFill/>
        </p:spPr>
      </p:pic>
      <p:pic>
        <p:nvPicPr>
          <p:cNvPr id="1040" name="Picture 16" descr="C:\Documents and Settings\Utente\Desktop\giammarco\ORIGAMI E FRATTALI\IMG-20150511-WA0018.jpg"/>
          <p:cNvPicPr>
            <a:picLocks noChangeAspect="1" noChangeArrowheads="1"/>
          </p:cNvPicPr>
          <p:nvPr/>
        </p:nvPicPr>
        <p:blipFill>
          <a:blip r:embed="rId9" cstate="print"/>
          <a:srcRect l="28572" r="22856"/>
          <a:stretch>
            <a:fillRect/>
          </a:stretch>
        </p:blipFill>
        <p:spPr bwMode="auto">
          <a:xfrm>
            <a:off x="6143636" y="4097189"/>
            <a:ext cx="1643074" cy="2117893"/>
          </a:xfrm>
          <a:prstGeom prst="rect">
            <a:avLst/>
          </a:prstGeom>
          <a:noFill/>
        </p:spPr>
      </p:pic>
      <p:pic>
        <p:nvPicPr>
          <p:cNvPr id="1053" name="Picture 29" descr="C:\Documents and Settings\Utente\Desktop\giammarco\ORIGAMI E FRATTALI\IMG-20150511-WA00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71546"/>
            <a:ext cx="2946827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60447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5 0.00926 L -2.5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666 -0.02917 C -0.38889 -0.01783 -0.11094 -0.00648 2.77778E-6 2.22222E-6 " pathEditMode="relative" ptsTypes="aA">
                                      <p:cBhvr>
                                        <p:cTn id="8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041 -0.42778 C -0.43732 -0.43403 -0.26406 -0.44028 -0.1552 -0.43472 C -0.04635 -0.42917 -0.00833 -0.42708 0.04271 -0.39445 C 0.09376 -0.36181 0.1349 -0.28704 0.15105 -0.23889 C 0.16719 -0.19074 0.16476 -0.14537 0.13959 -0.10556 C 0.11441 -0.06574 0.0231 -0.01783 6.94444E-6 2.96296E-6 " pathEditMode="relative" ptsTypes="aaaaaA">
                                      <p:cBhvr>
                                        <p:cTn id="10" dur="3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208 -0.48612 C -0.18385 -0.49839 0.03455 -0.51065 0.1573 -0.48612 C 0.28004 -0.46158 0.30139 -0.38982 0.33438 -0.3389 C 0.36737 -0.28797 0.37622 -0.22663 0.35521 -0.18056 C 0.33421 -0.1345 0.26754 -0.0926 0.20834 -0.06251 C 0.14914 -0.03241 0.07448 -0.01621 9.44444E-6 -6.2963E-6 " pathEditMode="relative" ptsTypes="aaaaaA">
                                      <p:cBhvr>
                                        <p:cTn id="12" dur="3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45 -0.50278 C 0.03386 -0.51343 0.25418 -0.52385 0.37918 -0.49862 C 0.50418 -0.47339 0.5297 -0.40533 0.56355 -0.3514 C 0.5974 -0.29746 0.60626 -0.22339 0.5823 -0.17501 C 0.55834 -0.12663 0.47622 -0.08681 0.4198 -0.06112 C 0.3632 -0.03542 0.31372 -0.03103 0.24376 -0.02084 C 0.17379 -0.01065 0.04115 -0.00487 6.38889E-6 -6.66667E-6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8 -0.56528 C 0.25782 -0.5794 0.46164 -0.59352 0.58334 -0.56945 C 0.70504 -0.54538 0.74654 -0.47153 0.78438 -0.42084 C 0.82223 -0.37014 0.82588 -0.31343 0.81043 -0.26528 C 0.79497 -0.21714 0.75331 -0.16968 0.69168 -0.13195 C 0.63004 -0.09422 0.53126 -0.06135 0.44063 -0.03889 C 0.35001 -0.01644 0.22136 -0.00371 0.14793 0.00277 C 0.07449 0.00925 0.02449 0.00046 6.66667E-6 -8.51852E-6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4348" y="8572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5786" y="14285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Successivamente ci siamo chiesti co</a:t>
            </a:r>
            <a:r>
              <a:rPr lang="it-IT" dirty="0" smtClean="0"/>
              <a:t>me </a:t>
            </a:r>
            <a:r>
              <a:rPr lang="it-IT" dirty="0" smtClean="0"/>
              <a:t>varia lo spessore dell’origami all’aumentare del numero delle pieghe (</a:t>
            </a:r>
            <a:r>
              <a:rPr lang="it-IT" dirty="0" smtClean="0"/>
              <a:t>iterazioni). </a:t>
            </a:r>
            <a:r>
              <a:rPr lang="it-IT" dirty="0" smtClean="0"/>
              <a:t>Esso</a:t>
            </a:r>
            <a:r>
              <a:rPr lang="it-IT" dirty="0" smtClean="0"/>
              <a:t> </a:t>
            </a:r>
            <a:r>
              <a:rPr lang="it-IT" dirty="0" smtClean="0"/>
              <a:t>raddoppia con le prime tre iterazioni e poi ad ogni iterazione pari rimane costante mentre ad ogni iterazione dispari raddoppia.</a:t>
            </a:r>
            <a:endParaRPr lang="it-IT" dirty="0"/>
          </a:p>
        </p:txBody>
      </p:sp>
      <p:graphicFrame>
        <p:nvGraphicFramePr>
          <p:cNvPr id="8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3776268"/>
              </p:ext>
            </p:extLst>
          </p:nvPr>
        </p:nvGraphicFramePr>
        <p:xfrm>
          <a:off x="571472" y="1500174"/>
          <a:ext cx="7953752" cy="1474191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482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8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385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71551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ITERAZIONE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0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1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2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3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4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5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…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2k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2k+1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33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SPESSORE</a:t>
                      </a:r>
                    </a:p>
                    <a:p>
                      <a:pPr algn="ctr"/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s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2s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4s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8s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8s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16s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…</a:t>
                      </a:r>
                      <a:endParaRPr lang="it-IT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2</a:t>
                      </a:r>
                      <a:r>
                        <a:rPr lang="it-IT" sz="2800" b="1" baseline="30000" dirty="0" smtClean="0"/>
                        <a:t>k+1</a:t>
                      </a:r>
                      <a:r>
                        <a:rPr lang="it-IT" sz="2800" b="1" baseline="0" dirty="0" smtClean="0"/>
                        <a:t>s</a:t>
                      </a:r>
                    </a:p>
                    <a:p>
                      <a:pPr algn="ctr"/>
                      <a:r>
                        <a:rPr lang="it-IT" sz="2800" b="1" baseline="30000" dirty="0" smtClean="0"/>
                        <a:t> </a:t>
                      </a:r>
                      <a:endParaRPr lang="it-IT" sz="2800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2</a:t>
                      </a:r>
                      <a:r>
                        <a:rPr lang="it-IT" sz="2800" b="1" baseline="30000" dirty="0" smtClean="0"/>
                        <a:t>k+2 </a:t>
                      </a:r>
                      <a:r>
                        <a:rPr lang="it-IT" sz="2800" b="1" baseline="0" dirty="0" smtClean="0"/>
                        <a:t>s</a:t>
                      </a:r>
                      <a:endParaRPr lang="it-IT" sz="28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Grafico 5"/>
          <p:cNvGraphicFramePr/>
          <p:nvPr>
            <p:extLst>
              <p:ext uri="{D42A27DB-BD31-4B8C-83A1-F6EECF244321}">
                <p14:modId xmlns:p14="http://schemas.microsoft.com/office/powerpoint/2010/main" xmlns="" val="3657971775"/>
              </p:ext>
            </p:extLst>
          </p:nvPr>
        </p:nvGraphicFramePr>
        <p:xfrm>
          <a:off x="1000100" y="3143248"/>
          <a:ext cx="6572296" cy="371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7278315" y="4447530"/>
            <a:ext cx="865585" cy="1959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chemeClr val="tx1"/>
                </a:solidFill>
              </a:rPr>
              <a:t>S=1</a:t>
            </a:r>
            <a:endParaRPr lang="it-IT" sz="1800" b="1" dirty="0">
              <a:solidFill>
                <a:schemeClr val="tx1"/>
              </a:solidFill>
            </a:endParaRPr>
          </a:p>
        </p:txBody>
      </p:sp>
      <p:sp>
        <p:nvSpPr>
          <p:cNvPr id="7" name="Triangolo isoscele 6">
            <a:hlinkClick r:id="rId4" action="ppaction://hlinksldjump"/>
          </p:cNvPr>
          <p:cNvSpPr/>
          <p:nvPr/>
        </p:nvSpPr>
        <p:spPr>
          <a:xfrm rot="16200000">
            <a:off x="8197137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hlinkClick r:id="rId5" action="ppaction://hlinksldjump"/>
          </p:cNvPr>
          <p:cNvSpPr txBox="1"/>
          <p:nvPr/>
        </p:nvSpPr>
        <p:spPr>
          <a:xfrm>
            <a:off x="7143768" y="642939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Arial Black" pitchFamily="34" charset="0"/>
              </a:rPr>
              <a:t>CONTINUA</a:t>
            </a:r>
            <a:endParaRPr lang="it-IT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6"/>
          <p:cNvSpPr txBox="1"/>
          <p:nvPr/>
        </p:nvSpPr>
        <p:spPr>
          <a:xfrm>
            <a:off x="1691680" y="40466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Per comprendere quanto rapidamente aumenti lo spessore dell’origami basta immaginare che, se lo spessore del foglio è s=1mm,  dopo 65 iterazioni lo spessore dell’origami </a:t>
            </a:r>
            <a:r>
              <a:rPr lang="it-IT" dirty="0" smtClean="0"/>
              <a:t>misurerà </a:t>
            </a:r>
            <a:r>
              <a:rPr lang="it-IT" dirty="0" smtClean="0"/>
              <a:t>quanto il diametro della terra!</a:t>
            </a:r>
            <a:endParaRPr lang="it-IT" dirty="0"/>
          </a:p>
        </p:txBody>
      </p:sp>
      <p:pic>
        <p:nvPicPr>
          <p:cNvPr id="2" name="Picture 1" descr="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3116"/>
            <a:ext cx="8186794" cy="32925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riangolo isoscele 4">
            <a:hlinkClick r:id="rId4" action="ppaction://hlinksldjump"/>
          </p:cNvPr>
          <p:cNvSpPr/>
          <p:nvPr/>
        </p:nvSpPr>
        <p:spPr>
          <a:xfrm rot="16200000">
            <a:off x="826857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:\Documents and Settings\Utente\Desktop\giammarco\ORIGAMI E FRATTALI\IMG-20150511-WA0019.jpg"/>
          <p:cNvPicPr>
            <a:picLocks noChangeAspect="1" noChangeArrowheads="1"/>
          </p:cNvPicPr>
          <p:nvPr/>
        </p:nvPicPr>
        <p:blipFill>
          <a:blip r:embed="rId3" cstate="print"/>
          <a:srcRect l="19999" t="7143" r="11429"/>
          <a:stretch>
            <a:fillRect/>
          </a:stretch>
        </p:blipFill>
        <p:spPr bwMode="auto">
          <a:xfrm rot="16200000">
            <a:off x="6025984" y="1260636"/>
            <a:ext cx="2786082" cy="312228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21429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Spiegando il foglio  si ottiene un frattale  formato dalle pieghe dell’origami. L’algoritmo per ottenere tale frattale prevede di applicare le seguenti 7 trasformazioni al segmento di estremi (0,0), (1,0):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12" name="Picture 11" descr="T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942667"/>
            <a:ext cx="1872207" cy="771953"/>
          </a:xfrm>
          <a:prstGeom prst="rect">
            <a:avLst/>
          </a:prstGeom>
        </p:spPr>
      </p:pic>
      <p:pic>
        <p:nvPicPr>
          <p:cNvPr id="3" name="Picture 2" descr="T2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770" y="2992393"/>
            <a:ext cx="2520280" cy="1008111"/>
          </a:xfrm>
          <a:prstGeom prst="rect">
            <a:avLst/>
          </a:prstGeom>
        </p:spPr>
      </p:pic>
      <p:pic>
        <p:nvPicPr>
          <p:cNvPr id="4" name="Picture 3" descr="T3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286256"/>
            <a:ext cx="2736304" cy="1019254"/>
          </a:xfrm>
          <a:prstGeom prst="rect">
            <a:avLst/>
          </a:prstGeom>
        </p:spPr>
      </p:pic>
      <p:pic>
        <p:nvPicPr>
          <p:cNvPr id="6" name="Picture 5" descr="T4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5500702"/>
            <a:ext cx="2592288" cy="1024309"/>
          </a:xfrm>
          <a:prstGeom prst="rect">
            <a:avLst/>
          </a:prstGeom>
        </p:spPr>
      </p:pic>
      <p:pic>
        <p:nvPicPr>
          <p:cNvPr id="7" name="Picture 6" descr="T5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2928934"/>
            <a:ext cx="2483768" cy="987431"/>
          </a:xfrm>
          <a:prstGeom prst="rect">
            <a:avLst/>
          </a:prstGeom>
        </p:spPr>
      </p:pic>
      <p:pic>
        <p:nvPicPr>
          <p:cNvPr id="9" name="Picture 8" descr="T6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4286256"/>
            <a:ext cx="2376264" cy="1027362"/>
          </a:xfrm>
          <a:prstGeom prst="rect">
            <a:avLst/>
          </a:prstGeom>
        </p:spPr>
      </p:pic>
      <p:pic>
        <p:nvPicPr>
          <p:cNvPr id="10" name="Picture 9" descr="T7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5572140"/>
            <a:ext cx="2232248" cy="965097"/>
          </a:xfrm>
          <a:prstGeom prst="rect">
            <a:avLst/>
          </a:prstGeom>
        </p:spPr>
      </p:pic>
      <p:sp>
        <p:nvSpPr>
          <p:cNvPr id="11" name="Triangolo isoscele 10">
            <a:hlinkClick r:id="rId11" action="ppaction://hlinksldjump"/>
          </p:cNvPr>
          <p:cNvSpPr/>
          <p:nvPr/>
        </p:nvSpPr>
        <p:spPr>
          <a:xfrm rot="16200000">
            <a:off x="826857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hlinkClick r:id="rId12" action="ppaction://hlinksldjump"/>
          </p:cNvPr>
          <p:cNvSpPr txBox="1"/>
          <p:nvPr/>
        </p:nvSpPr>
        <p:spPr>
          <a:xfrm>
            <a:off x="7143768" y="642939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Arial Black" pitchFamily="34" charset="0"/>
              </a:rPr>
              <a:t>CONTINUA</a:t>
            </a:r>
            <a:endParaRPr lang="it-IT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rot="16200000" flipV="1">
            <a:off x="4536283" y="2750338"/>
            <a:ext cx="3214710" cy="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857884" y="150017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y</a:t>
            </a:r>
            <a:endParaRPr lang="it-IT" sz="2000" b="1" dirty="0">
              <a:solidFill>
                <a:srgbClr val="FFFF00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rot="10800000" flipH="1">
            <a:off x="5786446" y="2857496"/>
            <a:ext cx="3357554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8715404" y="285749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</a:rPr>
              <a:t>x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715008" y="285749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FFFF00"/>
                </a:solidFill>
              </a:rPr>
              <a:t>(0;</a:t>
            </a:r>
            <a:r>
              <a:rPr lang="it-IT" sz="1000" b="1" dirty="0" err="1" smtClean="0">
                <a:solidFill>
                  <a:srgbClr val="FFFF00"/>
                </a:solidFill>
              </a:rPr>
              <a:t>0</a:t>
            </a:r>
            <a:r>
              <a:rPr lang="it-IT" sz="1000" b="1" dirty="0" smtClean="0">
                <a:solidFill>
                  <a:srgbClr val="FFFF00"/>
                </a:solidFill>
              </a:rPr>
              <a:t>)</a:t>
            </a:r>
            <a:endParaRPr lang="it-IT" sz="1000" b="1" dirty="0">
              <a:solidFill>
                <a:srgbClr val="FFFF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429652" y="2857496"/>
            <a:ext cx="500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solidFill>
                  <a:srgbClr val="FFFF00"/>
                </a:solidFill>
              </a:rPr>
              <a:t>(1;0)</a:t>
            </a:r>
            <a:endParaRPr lang="it-IT" sz="1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142852"/>
            <a:ext cx="864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Osserviamo ora come varia la lunghezza del frattale.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142908" y="5568751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Assegnato un quadrato di lato </a:t>
            </a:r>
            <a:r>
              <a:rPr lang="it-IT" b="1" i="1" dirty="0" smtClean="0"/>
              <a:t>a</a:t>
            </a:r>
            <a:r>
              <a:rPr lang="it-IT" dirty="0" smtClean="0"/>
              <a:t>, la lunghezza della curva aumenta di </a:t>
            </a:r>
            <a:r>
              <a:rPr lang="it-IT" b="1" dirty="0" smtClean="0"/>
              <a:t>a</a:t>
            </a:r>
            <a:r>
              <a:rPr lang="it-IT" dirty="0" smtClean="0"/>
              <a:t> ad ogni iterazione dispari e di </a:t>
            </a:r>
            <a:r>
              <a:rPr lang="it-IT" b="1" dirty="0" smtClean="0"/>
              <a:t>√2</a:t>
            </a:r>
            <a:r>
              <a:rPr lang="it-IT" b="1" dirty="0"/>
              <a:t> a</a:t>
            </a:r>
            <a:r>
              <a:rPr lang="it-IT" b="1" dirty="0" smtClean="0"/>
              <a:t> </a:t>
            </a:r>
            <a:r>
              <a:rPr lang="it-IT" dirty="0" smtClean="0"/>
              <a:t>ad ogni iterazione pari.</a:t>
            </a:r>
            <a:endParaRPr lang="it-IT" dirty="0"/>
          </a:p>
        </p:txBody>
      </p:sp>
      <p:sp>
        <p:nvSpPr>
          <p:cNvPr id="12" name="Triangolo isoscele 11">
            <a:hlinkClick r:id="rId3" action="ppaction://hlinksldjump"/>
          </p:cNvPr>
          <p:cNvSpPr/>
          <p:nvPr/>
        </p:nvSpPr>
        <p:spPr>
          <a:xfrm rot="16200000">
            <a:off x="824595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hlinkClick r:id="rId4" action="ppaction://hlinksldjump"/>
          </p:cNvPr>
          <p:cNvSpPr txBox="1"/>
          <p:nvPr/>
        </p:nvSpPr>
        <p:spPr>
          <a:xfrm>
            <a:off x="7143768" y="642939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Arial Black" pitchFamily="34" charset="0"/>
              </a:rPr>
              <a:t>CONTINUA</a:t>
            </a:r>
            <a:endParaRPr lang="it-IT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4" name="Picture 17" descr="C:\Documents and Settings\Utente\Desktop\giammarco\ORIGAMI E FRATTALI\IMG-20150511-WA0019.jpg"/>
          <p:cNvPicPr>
            <a:picLocks noChangeAspect="1" noChangeArrowheads="1"/>
          </p:cNvPicPr>
          <p:nvPr/>
        </p:nvPicPr>
        <p:blipFill>
          <a:blip r:embed="rId5" cstate="print"/>
          <a:srcRect l="19999" t="7143" r="11429"/>
          <a:stretch>
            <a:fillRect/>
          </a:stretch>
        </p:blipFill>
        <p:spPr bwMode="auto">
          <a:xfrm rot="16200000">
            <a:off x="6331451" y="597980"/>
            <a:ext cx="1928828" cy="2161582"/>
          </a:xfrm>
          <a:prstGeom prst="rect">
            <a:avLst/>
          </a:prstGeom>
          <a:noFill/>
        </p:spPr>
      </p:pic>
      <p:pic>
        <p:nvPicPr>
          <p:cNvPr id="16" name="Picture 20" descr="C:\Documents and Settings\Utente\Desktop\giammarco\ORIGAMI E FRATTALI\IMG-20150511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286124"/>
            <a:ext cx="2071702" cy="1928826"/>
          </a:xfrm>
          <a:prstGeom prst="rect">
            <a:avLst/>
          </a:prstGeom>
          <a:noFill/>
        </p:spPr>
      </p:pic>
      <p:pic>
        <p:nvPicPr>
          <p:cNvPr id="17" name="Picture 22" descr="C:\Documents and Settings\Utente\Desktop\giammarco\ORIGAMI E FRATTALI\IMG-20150511-WA0010.jpg"/>
          <p:cNvPicPr>
            <a:picLocks noChangeAspect="1" noChangeArrowheads="1"/>
          </p:cNvPicPr>
          <p:nvPr/>
        </p:nvPicPr>
        <p:blipFill>
          <a:blip r:embed="rId7" cstate="print"/>
          <a:srcRect l="17143" t="7143" r="14285" b="3570"/>
          <a:stretch>
            <a:fillRect/>
          </a:stretch>
        </p:blipFill>
        <p:spPr bwMode="auto">
          <a:xfrm>
            <a:off x="6215074" y="3286124"/>
            <a:ext cx="2143140" cy="2009194"/>
          </a:xfrm>
          <a:prstGeom prst="rect">
            <a:avLst/>
          </a:prstGeom>
          <a:noFill/>
        </p:spPr>
      </p:pic>
      <p:pic>
        <p:nvPicPr>
          <p:cNvPr id="19" name="Picture 26" descr="C:\Documents and Settings\Utente\Desktop\giammarco\ORIGAMI E FRATTALI\IMG-20150511-WA0014.jpg"/>
          <p:cNvPicPr>
            <a:picLocks noChangeAspect="1" noChangeArrowheads="1"/>
          </p:cNvPicPr>
          <p:nvPr/>
        </p:nvPicPr>
        <p:blipFill>
          <a:blip r:embed="rId8" cstate="print"/>
          <a:srcRect l="8570" r="14286"/>
          <a:stretch>
            <a:fillRect/>
          </a:stretch>
        </p:blipFill>
        <p:spPr bwMode="auto">
          <a:xfrm rot="16200000">
            <a:off x="607191" y="678637"/>
            <a:ext cx="1928826" cy="2143140"/>
          </a:xfrm>
          <a:prstGeom prst="rect">
            <a:avLst/>
          </a:prstGeom>
          <a:noFill/>
        </p:spPr>
      </p:pic>
      <p:pic>
        <p:nvPicPr>
          <p:cNvPr id="20" name="Picture 27" descr="C:\Documents and Settings\Utente\Desktop\giammarco\ORIGAMI E FRATTALI\IMG-20150511-WA0015.jpg"/>
          <p:cNvPicPr>
            <a:picLocks noChangeAspect="1" noChangeArrowheads="1"/>
          </p:cNvPicPr>
          <p:nvPr/>
        </p:nvPicPr>
        <p:blipFill>
          <a:blip r:embed="rId9" cstate="print"/>
          <a:srcRect l="14285" t="7143" r="17143"/>
          <a:stretch>
            <a:fillRect/>
          </a:stretch>
        </p:blipFill>
        <p:spPr bwMode="auto">
          <a:xfrm rot="16200000">
            <a:off x="3332341" y="668132"/>
            <a:ext cx="1928826" cy="2164149"/>
          </a:xfrm>
          <a:prstGeom prst="rect">
            <a:avLst/>
          </a:prstGeom>
          <a:noFill/>
        </p:spPr>
      </p:pic>
      <p:pic>
        <p:nvPicPr>
          <p:cNvPr id="15" name="Picture 19" descr="C:\Documents and Settings\Utente\Desktop\giammarco\ORIGAMI E FRATTALI\IMG-20150511-WA0021.jpg"/>
          <p:cNvPicPr>
            <a:picLocks noChangeAspect="1" noChangeArrowheads="1"/>
          </p:cNvPicPr>
          <p:nvPr/>
        </p:nvPicPr>
        <p:blipFill>
          <a:blip r:embed="rId10" cstate="print"/>
          <a:srcRect l="17143" t="10714" r="14285"/>
          <a:stretch>
            <a:fillRect/>
          </a:stretch>
        </p:blipFill>
        <p:spPr bwMode="auto">
          <a:xfrm>
            <a:off x="428596" y="3286124"/>
            <a:ext cx="2143140" cy="19287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2829094"/>
              </p:ext>
            </p:extLst>
          </p:nvPr>
        </p:nvGraphicFramePr>
        <p:xfrm>
          <a:off x="102319" y="404664"/>
          <a:ext cx="8934177" cy="1224136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1846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4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2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6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913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784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1779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ITERAZIONE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2k-1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2k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357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LUNGHEZZA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a+</a:t>
                      </a:r>
                      <a:r>
                        <a:rPr kumimoji="0" lang="it-IT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√2a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3a+</a:t>
                      </a:r>
                      <a:r>
                        <a:rPr kumimoji="0" lang="it-IT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√2a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(2k-1)a+(k-1)</a:t>
                      </a:r>
                      <a:r>
                        <a:rPr kumimoji="0" lang="it-IT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√2a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2k-1)a+k</a:t>
                      </a:r>
                      <a:r>
                        <a:rPr kumimoji="0" lang="it-IT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√2a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-285784" y="2071678"/>
          <a:ext cx="657229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5816" y="615601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a=1</a:t>
            </a:r>
            <a:endParaRPr lang="it-IT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071678"/>
            <a:ext cx="271458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Come si può vedere, la lunghezza aumenta al crescere del numero di iterazioni e tende all’infinito.</a:t>
            </a:r>
          </a:p>
          <a:p>
            <a:pPr algn="r"/>
            <a:r>
              <a:rPr lang="it-IT" dirty="0" smtClean="0"/>
              <a:t> Ciò conferma la proprietà caratteristica di molti frattali di non avere dimensione intera.</a:t>
            </a:r>
            <a:endParaRPr lang="it-IT" dirty="0"/>
          </a:p>
        </p:txBody>
      </p:sp>
      <p:sp>
        <p:nvSpPr>
          <p:cNvPr id="9" name="Triangolo isoscele 8">
            <a:hlinkClick r:id="rId4" action="ppaction://hlinksldjump"/>
          </p:cNvPr>
          <p:cNvSpPr/>
          <p:nvPr/>
        </p:nvSpPr>
        <p:spPr>
          <a:xfrm rot="16200000">
            <a:off x="826857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07173" y="857232"/>
            <a:ext cx="9358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GLI ALUNNI DEL LICEO SCIENTIFICO E. TORRICELLI: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21571" y="0"/>
            <a:ext cx="6500858" cy="69865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3200" dirty="0" smtClean="0">
                <a:latin typeface="Broadway" pitchFamily="82" charset="0"/>
              </a:rPr>
              <a:t>CHIARA MANCINI</a:t>
            </a:r>
          </a:p>
          <a:p>
            <a:pPr algn="ctr"/>
            <a:endParaRPr lang="it-IT" sz="3200" dirty="0" smtClean="0">
              <a:latin typeface="Broadway" pitchFamily="82" charset="0"/>
            </a:endParaRPr>
          </a:p>
          <a:p>
            <a:pPr algn="ctr"/>
            <a:r>
              <a:rPr lang="it-IT" sz="3200" dirty="0" smtClean="0">
                <a:latin typeface="Broadway" pitchFamily="82" charset="0"/>
              </a:rPr>
              <a:t>GIACOMO MARCO LA MONTAGNA</a:t>
            </a:r>
          </a:p>
          <a:p>
            <a:pPr algn="ctr"/>
            <a:endParaRPr lang="it-IT" sz="3200" dirty="0" smtClean="0">
              <a:latin typeface="Broadway" pitchFamily="82" charset="0"/>
            </a:endParaRPr>
          </a:p>
          <a:p>
            <a:pPr algn="ctr"/>
            <a:r>
              <a:rPr lang="it-IT" sz="3200" dirty="0" smtClean="0">
                <a:latin typeface="Broadway" pitchFamily="82" charset="0"/>
              </a:rPr>
              <a:t>GIUSEPPE SABATINI</a:t>
            </a:r>
          </a:p>
          <a:p>
            <a:pPr algn="ctr"/>
            <a:endParaRPr lang="it-IT" sz="3200" dirty="0" smtClean="0">
              <a:latin typeface="Broadway" pitchFamily="82" charset="0"/>
            </a:endParaRPr>
          </a:p>
          <a:p>
            <a:pPr algn="ctr"/>
            <a:r>
              <a:rPr lang="it-IT" sz="3200" dirty="0" smtClean="0">
                <a:latin typeface="Broadway" pitchFamily="82" charset="0"/>
              </a:rPr>
              <a:t>MATTEO ANZANO</a:t>
            </a:r>
          </a:p>
          <a:p>
            <a:pPr algn="ctr"/>
            <a:endParaRPr lang="it-IT" sz="3200" dirty="0" smtClean="0">
              <a:latin typeface="Broadway" pitchFamily="82" charset="0"/>
            </a:endParaRPr>
          </a:p>
          <a:p>
            <a:pPr algn="ctr"/>
            <a:r>
              <a:rPr lang="it-IT" sz="3200" dirty="0" smtClean="0">
                <a:latin typeface="Broadway" pitchFamily="82" charset="0"/>
              </a:rPr>
              <a:t>RAFFAELE ASCIONE</a:t>
            </a:r>
          </a:p>
          <a:p>
            <a:pPr algn="ctr"/>
            <a:endParaRPr lang="it-IT" sz="3200" dirty="0" smtClean="0">
              <a:latin typeface="Broadway" pitchFamily="82" charset="0"/>
            </a:endParaRPr>
          </a:p>
          <a:p>
            <a:pPr algn="ctr"/>
            <a:r>
              <a:rPr lang="it-IT" sz="3200" dirty="0" smtClean="0">
                <a:latin typeface="Broadway" pitchFamily="82" charset="0"/>
              </a:rPr>
              <a:t>VINCENZO VOCCA</a:t>
            </a:r>
          </a:p>
          <a:p>
            <a:pPr algn="ctr"/>
            <a:endParaRPr lang="it-IT" sz="3200" dirty="0" smtClean="0">
              <a:latin typeface="Broadway" pitchFamily="82" charset="0"/>
            </a:endParaRPr>
          </a:p>
          <a:p>
            <a:pPr algn="ctr"/>
            <a:r>
              <a:rPr lang="it-IT" sz="3200" dirty="0" smtClean="0">
                <a:latin typeface="Broadway" pitchFamily="82" charset="0"/>
              </a:rPr>
              <a:t>VITTORIO ARIANNA</a:t>
            </a:r>
            <a:endParaRPr lang="it-IT" sz="3200" dirty="0">
              <a:latin typeface="Broadway" pitchFamily="8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142892" y="785794"/>
            <a:ext cx="9429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LA COLLABORAZIONE DELLE PROFESSORESSE: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8678" y="1928802"/>
            <a:ext cx="7286644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3600" dirty="0">
                <a:latin typeface="Broadway" pitchFamily="82" charset="0"/>
              </a:rPr>
              <a:t>BARBARA BRANDOLINI</a:t>
            </a:r>
          </a:p>
          <a:p>
            <a:pPr algn="ctr"/>
            <a:endParaRPr lang="it-IT" sz="3600" dirty="0">
              <a:latin typeface="Broadway" pitchFamily="82" charset="0"/>
            </a:endParaRPr>
          </a:p>
          <a:p>
            <a:pPr algn="ctr"/>
            <a:r>
              <a:rPr lang="it-IT" sz="3600" dirty="0" smtClean="0">
                <a:latin typeface="Broadway" pitchFamily="82" charset="0"/>
              </a:rPr>
              <a:t>CONCETTA PROTA</a:t>
            </a:r>
            <a:endParaRPr lang="it-IT" sz="3600" dirty="0">
              <a:latin typeface="Broadway" pitchFamily="82" charset="0"/>
            </a:endParaRPr>
          </a:p>
          <a:p>
            <a:pPr algn="ctr"/>
            <a:endParaRPr lang="it-IT" sz="3600" dirty="0">
              <a:latin typeface="Broadway" pitchFamily="82" charset="0"/>
            </a:endParaRPr>
          </a:p>
          <a:p>
            <a:pPr algn="ctr"/>
            <a:r>
              <a:rPr lang="it-IT" sz="3600" dirty="0" smtClean="0">
                <a:latin typeface="Broadway" pitchFamily="82" charset="0"/>
              </a:rPr>
              <a:t>GABRIELLA DE MARTINI</a:t>
            </a:r>
            <a:endParaRPr lang="it-IT" sz="3600" dirty="0">
              <a:latin typeface="Broadway" pitchFamily="82" charset="0"/>
            </a:endParaRPr>
          </a:p>
          <a:p>
            <a:pPr algn="ctr"/>
            <a:endParaRPr lang="it-IT" sz="3600" dirty="0">
              <a:latin typeface="Broadway" pitchFamily="82" charset="0"/>
            </a:endParaRPr>
          </a:p>
          <a:p>
            <a:pPr algn="ctr"/>
            <a:r>
              <a:rPr lang="it-IT" sz="3600" dirty="0">
                <a:latin typeface="Broadway" pitchFamily="82" charset="0"/>
              </a:rPr>
              <a:t> MARIA ROSARIA TRICARICO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-1714528" y="714356"/>
            <a:ext cx="12573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LA STRAORDINARIA PARTECIPAZIONE DEL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1439" y="135729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Broadway" pitchFamily="82" charset="0"/>
              </a:rPr>
              <a:t>PROFESSORE</a:t>
            </a:r>
          </a:p>
          <a:p>
            <a:pPr algn="ctr"/>
            <a:r>
              <a:rPr lang="it-IT" sz="5400" dirty="0" smtClean="0">
                <a:latin typeface="Broadway" pitchFamily="82" charset="0"/>
              </a:rPr>
              <a:t>EMANUELE </a:t>
            </a:r>
          </a:p>
          <a:p>
            <a:pPr algn="ctr"/>
            <a:r>
              <a:rPr lang="it-IT" sz="5400" dirty="0" smtClean="0">
                <a:latin typeface="Broadway" pitchFamily="82" charset="0"/>
              </a:rPr>
              <a:t>PAOLINI</a:t>
            </a:r>
            <a:endParaRPr lang="it-IT" sz="5400" dirty="0">
              <a:latin typeface="Broadway" pitchFamily="82" charset="0"/>
            </a:endParaRPr>
          </a:p>
        </p:txBody>
      </p:sp>
    </p:spTree>
  </p:cSld>
  <p:clrMapOvr>
    <a:masterClrMapping/>
  </p:clrMapOvr>
  <p:transition advClick="0"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  <p:bldP spid="8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2844" y="571480"/>
            <a:ext cx="70008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conclusione del progetto: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576" y="2780928"/>
            <a:ext cx="30973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LAUREE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43306" y="3786190"/>
            <a:ext cx="55034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SCIENTIFICHE</a:t>
            </a:r>
            <a:endParaRPr lang="it-IT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25520" y="1571612"/>
            <a:ext cx="5892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PRESENTANO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57290" y="1859340"/>
            <a:ext cx="642942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ORIGAMI</a:t>
            </a:r>
          </a:p>
          <a:p>
            <a:pPr algn="ctr"/>
            <a:r>
              <a:rPr lang="it-IT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</a:t>
            </a:r>
          </a:p>
          <a:p>
            <a:pPr algn="ctr"/>
            <a:r>
              <a:rPr lang="it-IT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FRATTALI</a:t>
            </a:r>
          </a:p>
        </p:txBody>
      </p:sp>
      <p:sp>
        <p:nvSpPr>
          <p:cNvPr id="20" name="Input manuale 19"/>
          <p:cNvSpPr/>
          <p:nvPr/>
        </p:nvSpPr>
        <p:spPr>
          <a:xfrm rot="21003064" flipH="1">
            <a:off x="-326903" y="2588881"/>
            <a:ext cx="2114828" cy="3015958"/>
          </a:xfrm>
          <a:prstGeom prst="flowChartManualInp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entagono 17"/>
          <p:cNvSpPr/>
          <p:nvPr/>
        </p:nvSpPr>
        <p:spPr>
          <a:xfrm rot="21309065">
            <a:off x="-68436" y="5235091"/>
            <a:ext cx="3938750" cy="1928802"/>
          </a:xfrm>
          <a:prstGeom prst="homePlate">
            <a:avLst>
              <a:gd name="adj" fmla="val 80961"/>
            </a:avLst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rettangolo 5"/>
          <p:cNvSpPr/>
          <p:nvPr/>
        </p:nvSpPr>
        <p:spPr>
          <a:xfrm rot="5585356">
            <a:off x="4578450" y="3549679"/>
            <a:ext cx="1674919" cy="317380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apezio 6"/>
          <p:cNvSpPr/>
          <p:nvPr/>
        </p:nvSpPr>
        <p:spPr>
          <a:xfrm rot="4239349">
            <a:off x="1432240" y="2840941"/>
            <a:ext cx="2451127" cy="2012282"/>
          </a:xfrm>
          <a:prstGeom prst="trapezoid">
            <a:avLst>
              <a:gd name="adj" fmla="val 206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ombo 7"/>
          <p:cNvSpPr/>
          <p:nvPr/>
        </p:nvSpPr>
        <p:spPr>
          <a:xfrm rot="19561152">
            <a:off x="5252827" y="2655015"/>
            <a:ext cx="2410671" cy="1894666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Input manuale 8"/>
          <p:cNvSpPr/>
          <p:nvPr/>
        </p:nvSpPr>
        <p:spPr>
          <a:xfrm rot="2106092">
            <a:off x="4923748" y="933461"/>
            <a:ext cx="1552786" cy="1714512"/>
          </a:xfrm>
          <a:prstGeom prst="flowChartManualInp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entagono regolare 9"/>
          <p:cNvSpPr/>
          <p:nvPr/>
        </p:nvSpPr>
        <p:spPr>
          <a:xfrm>
            <a:off x="3357554" y="2000240"/>
            <a:ext cx="2643206" cy="2286016"/>
          </a:xfrm>
          <a:prstGeom prst="pen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riangolo isoscele 10"/>
          <p:cNvSpPr/>
          <p:nvPr/>
        </p:nvSpPr>
        <p:spPr>
          <a:xfrm rot="15008712">
            <a:off x="1400541" y="1483482"/>
            <a:ext cx="1485133" cy="2046113"/>
          </a:xfrm>
          <a:prstGeom prst="triangle">
            <a:avLst>
              <a:gd name="adj" fmla="val 3368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 rot="19555438">
            <a:off x="2798773" y="1074881"/>
            <a:ext cx="1499223" cy="1524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isoscele 12"/>
          <p:cNvSpPr/>
          <p:nvPr/>
        </p:nvSpPr>
        <p:spPr>
          <a:xfrm rot="400120">
            <a:off x="5942476" y="1442934"/>
            <a:ext cx="1565062" cy="1548057"/>
          </a:xfrm>
          <a:prstGeom prst="triangle">
            <a:avLst>
              <a:gd name="adj" fmla="val 51329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 rot="1142065">
            <a:off x="2283225" y="4105248"/>
            <a:ext cx="1786220" cy="1596801"/>
          </a:xfrm>
          <a:prstGeom prst="triangle">
            <a:avLst>
              <a:gd name="adj" fmla="val 75683"/>
            </a:avLst>
          </a:prstGeom>
          <a:solidFill>
            <a:srgbClr val="3CFC53"/>
          </a:solidFill>
          <a:ln>
            <a:solidFill>
              <a:srgbClr val="3CF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isoscele 14"/>
          <p:cNvSpPr/>
          <p:nvPr/>
        </p:nvSpPr>
        <p:spPr>
          <a:xfrm rot="10800000">
            <a:off x="3714744" y="857232"/>
            <a:ext cx="1785950" cy="1143008"/>
          </a:xfrm>
          <a:prstGeom prst="triangle">
            <a:avLst/>
          </a:prstGeom>
          <a:solidFill>
            <a:srgbClr val="40CCF8"/>
          </a:solidFill>
          <a:ln>
            <a:solidFill>
              <a:srgbClr val="40C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Esagono 15"/>
          <p:cNvSpPr/>
          <p:nvPr/>
        </p:nvSpPr>
        <p:spPr>
          <a:xfrm rot="320474">
            <a:off x="-2154211" y="-137200"/>
            <a:ext cx="4869775" cy="3059682"/>
          </a:xfrm>
          <a:prstGeom prst="hexagon">
            <a:avLst>
              <a:gd name="adj" fmla="val 39574"/>
              <a:gd name="vf" fmla="val 115470"/>
            </a:avLst>
          </a:prstGeom>
          <a:solidFill>
            <a:srgbClr val="6EABCA"/>
          </a:solidFill>
          <a:ln>
            <a:solidFill>
              <a:srgbClr val="40C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Input manuale 16"/>
          <p:cNvSpPr/>
          <p:nvPr/>
        </p:nvSpPr>
        <p:spPr>
          <a:xfrm rot="20729298">
            <a:off x="3994761" y="4744519"/>
            <a:ext cx="3501377" cy="3250962"/>
          </a:xfrm>
          <a:prstGeom prst="flowChartManualInput">
            <a:avLst/>
          </a:prstGeom>
          <a:solidFill>
            <a:srgbClr val="7150E8"/>
          </a:solidFill>
          <a:ln>
            <a:solidFill>
              <a:srgbClr val="715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iangolo isoscele 20"/>
          <p:cNvSpPr/>
          <p:nvPr/>
        </p:nvSpPr>
        <p:spPr>
          <a:xfrm rot="15179050">
            <a:off x="6180352" y="3828316"/>
            <a:ext cx="2419196" cy="914400"/>
          </a:xfrm>
          <a:prstGeom prst="triangle">
            <a:avLst>
              <a:gd name="adj" fmla="val 48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 rot="20523615">
            <a:off x="7438851" y="987419"/>
            <a:ext cx="2428860" cy="4154844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214546" y="-714404"/>
            <a:ext cx="5572164" cy="15716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isoscele 23"/>
          <p:cNvSpPr/>
          <p:nvPr/>
        </p:nvSpPr>
        <p:spPr>
          <a:xfrm rot="9254792">
            <a:off x="1703703" y="-294236"/>
            <a:ext cx="878811" cy="1137774"/>
          </a:xfrm>
          <a:prstGeom prst="triangle">
            <a:avLst>
              <a:gd name="adj" fmla="val 682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riangolo rettangolo 24"/>
          <p:cNvSpPr/>
          <p:nvPr/>
        </p:nvSpPr>
        <p:spPr>
          <a:xfrm rot="19562228">
            <a:off x="2337179" y="431304"/>
            <a:ext cx="1286728" cy="831962"/>
          </a:xfrm>
          <a:prstGeom prst="rtTriangle">
            <a:avLst/>
          </a:prstGeom>
          <a:solidFill>
            <a:srgbClr val="3CFC53"/>
          </a:solidFill>
          <a:ln>
            <a:solidFill>
              <a:srgbClr val="3CF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 rot="1221196">
            <a:off x="4784764" y="-898673"/>
            <a:ext cx="5575264" cy="26350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riangolo isoscele 26"/>
          <p:cNvSpPr/>
          <p:nvPr/>
        </p:nvSpPr>
        <p:spPr>
          <a:xfrm>
            <a:off x="2857488" y="6000768"/>
            <a:ext cx="1214446" cy="857232"/>
          </a:xfrm>
          <a:prstGeom prst="triangle">
            <a:avLst>
              <a:gd name="adj" fmla="val 80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riangolo isoscele 27"/>
          <p:cNvSpPr/>
          <p:nvPr/>
        </p:nvSpPr>
        <p:spPr>
          <a:xfrm rot="19381746">
            <a:off x="6819692" y="4326928"/>
            <a:ext cx="1086310" cy="1423565"/>
          </a:xfrm>
          <a:prstGeom prst="triangle">
            <a:avLst>
              <a:gd name="adj" fmla="val 5101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Pentagono 28"/>
          <p:cNvSpPr/>
          <p:nvPr/>
        </p:nvSpPr>
        <p:spPr>
          <a:xfrm rot="11581011">
            <a:off x="7365762" y="5451899"/>
            <a:ext cx="2928958" cy="1671029"/>
          </a:xfrm>
          <a:prstGeom prst="homePlate">
            <a:avLst>
              <a:gd name="adj" fmla="val 37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riangolo isoscele 29"/>
          <p:cNvSpPr/>
          <p:nvPr/>
        </p:nvSpPr>
        <p:spPr>
          <a:xfrm rot="15905781" flipH="1">
            <a:off x="8466250" y="4818877"/>
            <a:ext cx="569743" cy="1026624"/>
          </a:xfrm>
          <a:prstGeom prst="triangle">
            <a:avLst>
              <a:gd name="adj" fmla="val 3932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7.40741E-7 L -0.33663 7.40741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31719 0.0085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4.81481E-6 L -0.50417 0.024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7 L -0.53091 0.0965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3.7037E-6 L -0.30434 -0.181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4.81481E-6 L -0.47847 -0.0678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61 -0.05764 L -0.5559 0.1682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1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0 L -0.35139 0.308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1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1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0857 C -0.0099 -0.01505 -0.04428 -0.0213 -0.05625 -0.0213 C -0.13247 -0.0213 -0.21077 0.07963 -0.21077 0.18056 C -0.21077 0.12963 -0.24983 0.07963 -0.28681 0.07963 C -0.32587 0.07963 -0.36285 0.13032 -0.36285 0.18056 C -0.36285 0.15532 -0.38247 0.12963 -0.40191 0.12963 C -0.42153 0.12963 -0.44115 0.15463 -0.44115 0.18056 C -0.44115 0.16759 -0.45087 0.15532 -0.46077 0.15532 C -0.47049 0.15532 -0.48021 0.16829 -0.48021 0.18056 C -0.48021 0.17407 -0.48542 0.16759 -0.49011 0.16759 C -0.49254 0.16759 -0.49983 0.17407 -0.49983 0.18056 C -0.49983 0.17731 -0.50244 0.17407 -0.50504 0.17407 C -0.50504 0.17315 -0.51007 0.17731 -0.51007 0.18056 C -0.51007 0.1787 -0.51007 0.17731 -0.51268 0.17731 C -0.51268 0.17801 -0.51511 0.17893 -0.51511 0.18056 C -0.51511 0.17963 -0.51511 0.1787 -0.51511 0.17801 C -0.51771 0.17801 -0.51771 0.17893 -0.51771 0.17963 C -0.52032 0.17963 -0.52032 0.17893 -0.52032 0.17801 C -0.52292 0.17801 -0.52292 0.17893 -0.52292 0.17963 " pathEditMode="relative" rAng="0" ptsTypes="fffffffffffffffffff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1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09 -0.00231 C 0.01024 -0.0074 -0.03629 -0.01227 -0.05261 -0.01227 C -0.15504 -0.01227 -0.26042 0.06644 -0.26042 0.14514 C -0.26042 0.10533 -0.3132 0.06644 -0.36302 0.06644 C -0.41563 0.06644 -0.46546 0.10579 -0.46546 0.14514 C -0.46546 0.12547 -0.49167 0.10533 -0.51771 0.10533 C -0.5441 0.10533 -0.57084 0.125 -0.57084 0.14514 C -0.57084 0.13496 -0.58403 0.12547 -0.59723 0.12547 C -0.61042 0.12547 -0.62361 0.13542 -0.62361 0.14514 C -0.62361 0.14005 -0.63039 0.13496 -0.63681 0.13496 C -0.64011 0.13496 -0.64983 0.14005 -0.64983 0.14514 C -0.64983 0.14236 -0.6533 0.14005 -0.65677 0.14005 C -0.65677 0.13936 -0.66372 0.14236 -0.66372 0.14514 C -0.66372 0.14375 -0.66372 0.14236 -0.66719 0.14236 C -0.66719 0.14306 -0.67049 0.14375 -0.67049 0.14514 C -0.67049 0.14445 -0.67049 0.14375 -0.67049 0.14306 C -0.67414 0.14306 -0.67414 0.14375 -0.67414 0.14445 C -0.67743 0.14445 -0.67743 0.14375 -0.67743 0.14306 C -0.68108 0.14306 -0.68108 0.14375 -0.68108 0.14445 " pathEditMode="relative" rAng="0" ptsTypes="fffffffffffffffffff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1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0.0169 C -0.00729 -0.0331 -0.03247 -0.0493 -0.04132 -0.0493 C -0.09705 -0.0493 -0.15452 0.2044 -0.15452 0.4581 C -0.15452 0.3301 -0.18334 0.2044 -0.21042 0.2044 C -0.23906 0.2044 -0.26632 0.33218 -0.26632 0.4581 C -0.26632 0.39491 -0.28056 0.3301 -0.29497 0.3301 C -0.30938 0.3301 -0.32361 0.39306 -0.32361 0.4581 C -0.32361 0.42547 -0.33091 0.39491 -0.33802 0.39491 C -0.34514 0.39491 -0.35243 0.42732 -0.35243 0.4581 C -0.35243 0.44167 -0.35608 0.42547 -0.35955 0.42547 C -0.36146 0.42547 -0.36667 0.44167 -0.36667 0.4581 C -0.36667 0.44977 -0.36858 0.44167 -0.37049 0.44167 C -0.37049 0.43959 -0.37431 0.44977 -0.37431 0.4581 C -0.37431 0.45371 -0.37431 0.44977 -0.37604 0.44977 C -0.37604 0.45209 -0.37795 0.45417 -0.37795 0.4581 C -0.37795 0.45579 -0.37795 0.45371 -0.37795 0.45209 C -0.37986 0.45209 -0.37986 0.45417 -0.37986 0.45625 C -0.38177 0.45625 -0.38177 0.45417 -0.38177 0.45209 C -0.38351 0.45209 -0.38351 0.45417 -0.38351 0.45625 " pathEditMode="relative" rAng="0" ptsTypes="fffffffffffffffffff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2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1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1.11111E-6 C 0.00729 -0.01805 0.03316 -0.03611 0.04219 -0.03611 C 0.0993 -0.03611 0.15816 0.24722 0.15816 0.53079 C 0.15816 0.38773 0.18767 0.24722 0.21545 0.24722 C 0.24496 0.24722 0.27274 0.39005 0.27274 0.53079 C 0.27274 0.46019 0.2875 0.38773 0.30208 0.38773 C 0.31684 0.38773 0.3316 0.45833 0.3316 0.53079 C 0.3316 0.49445 0.33889 0.46019 0.34635 0.46019 C 0.35364 0.46019 0.36094 0.49653 0.36094 0.53079 C 0.36094 0.5125 0.36476 0.49445 0.3684 0.49445 C 0.37031 0.49445 0.37569 0.5125 0.37569 0.53079 C 0.37569 0.52153 0.3776 0.5125 0.37951 0.5125 C 0.37951 0.51019 0.38333 0.52153 0.38333 0.53079 C 0.38333 0.52593 0.38333 0.52153 0.38524 0.52153 C 0.38524 0.52408 0.38715 0.52639 0.38715 0.53079 C 0.38715 0.52824 0.38715 0.52593 0.38715 0.52408 C 0.38906 0.52408 0.38906 0.52639 0.38906 0.5287 C 0.39097 0.5287 0.39097 0.52639 0.39097 0.52408 C 0.39305 0.52408 0.39305 0.52639 0.39305 0.5287 " pathEditMode="relative" rAng="0" ptsTypes="fffffffffffffffffff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85185E-6 L -0.02587 0.54769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3.7037E-6 L 0.30695 0.3104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1.11022E-16 L 0.45573 -0.1460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7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2.22222E-6 L 0.5059 -0.0247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3.7037E-6 L 0.60625 -0.37824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18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2.59259E-6 L 0.66407 -0.35764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-1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1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33333E-6 C 0.01371 -0.01064 0.06215 -0.02129 0.07899 -0.02129 C 0.18628 -0.02129 0.29653 0.14537 0.29653 0.31204 C 0.29653 0.22801 0.35174 0.14537 0.40382 0.14537 C 0.45885 0.14537 0.51111 0.2294 0.51111 0.31204 C 0.51111 0.27061 0.53854 0.22801 0.56615 0.22801 C 0.59375 0.22801 0.62135 0.26945 0.62135 0.31204 C 0.62135 0.29074 0.63507 0.27061 0.64896 0.27061 C 0.66267 0.27061 0.67639 0.2919 0.67639 0.31204 C 0.67639 0.30139 0.68368 0.29074 0.69028 0.29074 C 0.69375 0.29074 0.70399 0.30139 0.70399 0.31204 C 0.70399 0.30672 0.70764 0.30139 0.71128 0.30139 C 0.71128 0.3 0.7184 0.30672 0.7184 0.31204 C 0.7184 0.30926 0.7184 0.30672 0.72205 0.30672 C 0.72205 0.30811 0.72552 0.30949 0.72552 0.31204 C 0.72552 0.31065 0.72552 0.30926 0.72552 0.30811 C 0.72917 0.30811 0.72917 0.30949 0.72917 0.31088 C 0.73281 0.31088 0.73281 0.30949 0.73281 0.30811 C 0.73646 0.30811 0.73646 0.30949 0.73646 0.31088 " pathEditMode="relative" rAng="0" ptsTypes="fffffffffffffffffff"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14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33333E-6 L 0.18004 0.46527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2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4.81481E-6 C 0.08698 -0.08496 0.17396 -0.16968 0.22309 -0.15278 C 0.27222 -0.13588 0.24167 0.07801 0.29514 0.10092 C 0.34861 0.12384 0.47465 -0.04468 0.54392 -0.01458 C 0.6132 0.01551 0.79688 0.23889 0.71094 0.28125 C 0.625 0.32361 0.04601 0.15671 0.02795 0.23912 C 0.0099 0.32153 0.50747 0.69305 0.60243 0.77569 C 0.6974 0.85833 0.59358 0.74861 0.59757 0.73495 C 0.60156 0.72129 0.62222 0.71481 0.62674 0.69444 C 0.63125 0.67407 0.62778 0.64352 0.62431 0.61296 " pathEditMode="relative" ptsTypes="aaaaaaaa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4132 -0.01042 L 0.97691 -0.129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6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4.44444E-6 L 0.84531 -0.065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" y="-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2.96296E-6 L 0.28646 -0.7349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36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96296E-6 L 0.62309 0.255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8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ma 26"/>
          <p:cNvGraphicFramePr/>
          <p:nvPr/>
        </p:nvGraphicFramePr>
        <p:xfrm>
          <a:off x="9644098" y="4214818"/>
          <a:ext cx="2357454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3998008317"/>
              </p:ext>
            </p:extLst>
          </p:nvPr>
        </p:nvGraphicFramePr>
        <p:xfrm>
          <a:off x="-88834" y="160619"/>
          <a:ext cx="914400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asellaDiTesto 4">
            <a:hlinkClick r:id="rId11" action="ppaction://hlinksldjump"/>
          </p:cNvPr>
          <p:cNvSpPr txBox="1"/>
          <p:nvPr/>
        </p:nvSpPr>
        <p:spPr>
          <a:xfrm>
            <a:off x="2928926" y="142852"/>
            <a:ext cx="328614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2000" cap="all" dirty="0">
                <a:latin typeface="Arial Rounded MT Bold" pitchFamily="34" charset="0"/>
              </a:rPr>
              <a:t>importanza dei frattali</a:t>
            </a:r>
          </a:p>
        </p:txBody>
      </p:sp>
      <p:sp>
        <p:nvSpPr>
          <p:cNvPr id="7" name="CasellaDiTesto 6">
            <a:hlinkClick r:id="rId12" action="ppaction://hlinksldjump"/>
          </p:cNvPr>
          <p:cNvSpPr txBox="1"/>
          <p:nvPr/>
        </p:nvSpPr>
        <p:spPr>
          <a:xfrm>
            <a:off x="3571868" y="13572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cap="all" dirty="0" smtClean="0">
                <a:latin typeface="Arial Rounded MT Bold" pitchFamily="34" charset="0"/>
              </a:rPr>
              <a:t>I frattali e la natura</a:t>
            </a:r>
            <a:endParaRPr lang="it-IT" sz="2000" cap="all" dirty="0">
              <a:latin typeface="Arial Rounded MT Bold" pitchFamily="34" charset="0"/>
            </a:endParaRPr>
          </a:p>
        </p:txBody>
      </p:sp>
      <p:sp>
        <p:nvSpPr>
          <p:cNvPr id="9" name="CasellaDiTesto 8">
            <a:hlinkClick r:id="rId13" action="ppaction://hlinksldjump"/>
          </p:cNvPr>
          <p:cNvSpPr txBox="1"/>
          <p:nvPr/>
        </p:nvSpPr>
        <p:spPr>
          <a:xfrm>
            <a:off x="3571868" y="250030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cap="all" dirty="0" smtClean="0">
                <a:latin typeface="Arial Rounded MT Bold" pitchFamily="34" charset="0"/>
              </a:rPr>
              <a:t>Concetto di frattale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71868" y="585789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cap="all" dirty="0" smtClean="0">
                <a:latin typeface="Arial Rounded MT Bold" pitchFamily="34" charset="0"/>
              </a:rPr>
              <a:t>Studio del frattale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00430" y="479281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cap="all" dirty="0" smtClean="0">
                <a:latin typeface="Arial Rounded MT Bold" pitchFamily="34" charset="0"/>
              </a:rPr>
              <a:t>Studio dell’origami</a:t>
            </a:r>
          </a:p>
        </p:txBody>
      </p:sp>
      <p:sp>
        <p:nvSpPr>
          <p:cNvPr id="15" name="CasellaDiTesto 14">
            <a:hlinkClick r:id="rId14" action="ppaction://hlinksldjump"/>
          </p:cNvPr>
          <p:cNvSpPr txBox="1"/>
          <p:nvPr/>
        </p:nvSpPr>
        <p:spPr>
          <a:xfrm>
            <a:off x="3500430" y="364331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cap="all" dirty="0" smtClean="0">
                <a:latin typeface="Arial Rounded MT Bold" pitchFamily="34" charset="0"/>
              </a:rPr>
              <a:t>Arte degli origami</a:t>
            </a:r>
          </a:p>
        </p:txBody>
      </p:sp>
      <p:graphicFrame>
        <p:nvGraphicFramePr>
          <p:cNvPr id="16" name="Diagramma 15"/>
          <p:cNvGraphicFramePr/>
          <p:nvPr/>
        </p:nvGraphicFramePr>
        <p:xfrm>
          <a:off x="-2786114" y="2919410"/>
          <a:ext cx="2633650" cy="365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7" name="CasellaDiTesto 16">
            <a:hlinkClick r:id="rId19" action="ppaction://hlinksldjump"/>
          </p:cNvPr>
          <p:cNvSpPr txBox="1"/>
          <p:nvPr/>
        </p:nvSpPr>
        <p:spPr>
          <a:xfrm>
            <a:off x="-2428924" y="571501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cap="all" dirty="0" smtClean="0">
                <a:latin typeface="Berlin Sans FB" pitchFamily="34" charset="0"/>
              </a:rPr>
              <a:t>Studio dello SPESSORE</a:t>
            </a:r>
            <a:endParaRPr lang="it-IT" cap="all" dirty="0">
              <a:latin typeface="Berlin Sans FB" pitchFamily="34" charset="0"/>
            </a:endParaRPr>
          </a:p>
        </p:txBody>
      </p:sp>
      <p:sp>
        <p:nvSpPr>
          <p:cNvPr id="20" name="CasellaDiTesto 19">
            <a:hlinkClick r:id="rId20" action="ppaction://hlinksldjump"/>
          </p:cNvPr>
          <p:cNvSpPr txBox="1"/>
          <p:nvPr/>
        </p:nvSpPr>
        <p:spPr>
          <a:xfrm>
            <a:off x="-2286048" y="292893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cap="all" dirty="0" smtClean="0">
                <a:latin typeface="Berlin Sans FB" pitchFamily="34" charset="0"/>
              </a:rPr>
              <a:t>Metodo di costruzione</a:t>
            </a:r>
            <a:endParaRPr lang="it-IT" cap="all" dirty="0">
              <a:latin typeface="Berlin Sans FB" pitchFamily="34" charset="0"/>
            </a:endParaRPr>
          </a:p>
        </p:txBody>
      </p:sp>
      <p:sp>
        <p:nvSpPr>
          <p:cNvPr id="21" name="CasellaDiTesto 20">
            <a:hlinkClick r:id="rId21" action="ppaction://hlinksldjump"/>
          </p:cNvPr>
          <p:cNvSpPr txBox="1"/>
          <p:nvPr/>
        </p:nvSpPr>
        <p:spPr>
          <a:xfrm>
            <a:off x="-2357486" y="435769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cap="all" dirty="0" smtClean="0">
                <a:latin typeface="Berlin Sans FB" pitchFamily="34" charset="0"/>
              </a:rPr>
              <a:t>ANDAMENTO LATO </a:t>
            </a:r>
            <a:r>
              <a:rPr lang="it-IT" cap="all" dirty="0" err="1" smtClean="0">
                <a:latin typeface="Berlin Sans FB" pitchFamily="34" charset="0"/>
              </a:rPr>
              <a:t>Dx</a:t>
            </a:r>
            <a:endParaRPr lang="it-IT" cap="all" dirty="0">
              <a:latin typeface="Berlin Sans FB" pitchFamily="34" charset="0"/>
            </a:endParaRPr>
          </a:p>
        </p:txBody>
      </p:sp>
      <p:sp>
        <p:nvSpPr>
          <p:cNvPr id="25" name="CasellaDiTesto 24">
            <a:hlinkClick r:id="rId22" action="ppaction://hlinksldjump"/>
          </p:cNvPr>
          <p:cNvSpPr txBox="1"/>
          <p:nvPr/>
        </p:nvSpPr>
        <p:spPr>
          <a:xfrm>
            <a:off x="9501222" y="457200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cap="all" dirty="0" smtClean="0">
                <a:latin typeface="Berlin Sans FB" pitchFamily="34" charset="0"/>
              </a:rPr>
              <a:t>Costruzione del frattale</a:t>
            </a:r>
            <a:endParaRPr lang="it-IT" cap="all" dirty="0">
              <a:latin typeface="Berlin Sans FB" pitchFamily="34" charset="0"/>
            </a:endParaRPr>
          </a:p>
        </p:txBody>
      </p:sp>
      <p:sp>
        <p:nvSpPr>
          <p:cNvPr id="26" name="CasellaDiTesto 25">
            <a:hlinkClick r:id="rId23" action="ppaction://hlinksldjump"/>
          </p:cNvPr>
          <p:cNvSpPr txBox="1"/>
          <p:nvPr/>
        </p:nvSpPr>
        <p:spPr>
          <a:xfrm>
            <a:off x="9786974" y="5997379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cap="all" dirty="0" smtClean="0">
                <a:latin typeface="Berlin Sans FB" pitchFamily="34" charset="0"/>
              </a:rPr>
              <a:t>Studio della lunghezza</a:t>
            </a:r>
            <a:endParaRPr lang="it-IT" cap="all" dirty="0">
              <a:latin typeface="Berlin Sans FB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-3071866" y="275562"/>
            <a:ext cx="9286940" cy="1938992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INDICE</a:t>
            </a:r>
            <a:endParaRPr lang="it-IT" sz="1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Freccia a destra con strisce 31"/>
          <p:cNvSpPr/>
          <p:nvPr/>
        </p:nvSpPr>
        <p:spPr>
          <a:xfrm rot="10800000">
            <a:off x="2786050" y="4929198"/>
            <a:ext cx="357190" cy="428628"/>
          </a:xfrm>
          <a:prstGeom prst="stripedRightArrow">
            <a:avLst>
              <a:gd name="adj1" fmla="val 35117"/>
              <a:gd name="adj2" fmla="val 53473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a destra con strisce 32"/>
          <p:cNvSpPr/>
          <p:nvPr/>
        </p:nvSpPr>
        <p:spPr>
          <a:xfrm>
            <a:off x="6000760" y="6072206"/>
            <a:ext cx="357190" cy="428628"/>
          </a:xfrm>
          <a:prstGeom prst="stripedRightArrow">
            <a:avLst>
              <a:gd name="adj1" fmla="val 35117"/>
              <a:gd name="adj2" fmla="val 53473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riangolo isoscele 18">
            <a:hlinkClick r:id="rId24" action="ppaction://hlinksldjump"/>
          </p:cNvPr>
          <p:cNvSpPr/>
          <p:nvPr/>
        </p:nvSpPr>
        <p:spPr>
          <a:xfrm rot="16200000">
            <a:off x="8072462" y="642918"/>
            <a:ext cx="1071570" cy="64294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32205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32153 0.004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2552 -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31753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5 -0.00301 L -0.00087 -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53 0.00487 L 0.00642 0.004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53 0.00648 L 0.01042 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53 -0.00231 L 0.0026 -0.00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31736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32118 -0.00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32118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18 0.00416 L -0.00625 -0.0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36 0.00555 L -0.00243 -0.00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18 -0.00278 L -0.00625 -0.00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7" grpId="1">
        <p:bldAsOne/>
      </p:bldGraphic>
      <p:bldGraphic spid="16" grpId="1">
        <p:bldAsOne/>
      </p:bldGraphic>
      <p:bldP spid="17" grpId="0"/>
      <p:bldP spid="17" grpId="1"/>
      <p:bldP spid="20" grpId="0"/>
      <p:bldP spid="20" grpId="1"/>
      <p:bldP spid="21" grpId="0"/>
      <p:bldP spid="21" grpId="1"/>
      <p:bldP spid="25" grpId="0"/>
      <p:bldP spid="25" grpId="1"/>
      <p:bldP spid="26" grpId="0"/>
      <p:bldP spid="26" grpId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0920" y="511512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Benoit</a:t>
            </a:r>
            <a:r>
              <a:rPr lang="it-IT" dirty="0" smtClean="0"/>
              <a:t> </a:t>
            </a:r>
            <a:r>
              <a:rPr lang="it-IT" dirty="0" err="1" smtClean="0"/>
              <a:t>Mandelbrot</a:t>
            </a:r>
            <a:r>
              <a:rPr lang="it-IT" dirty="0"/>
              <a:t>,</a:t>
            </a:r>
            <a:r>
              <a:rPr lang="it-IT" dirty="0" smtClean="0"/>
              <a:t> matematico </a:t>
            </a:r>
            <a:r>
              <a:rPr lang="it-IT" dirty="0"/>
              <a:t>polacco (Varsavia, 20 </a:t>
            </a:r>
            <a:r>
              <a:rPr lang="it-IT" dirty="0" smtClean="0"/>
              <a:t>Novembre</a:t>
            </a:r>
            <a:r>
              <a:rPr lang="it-IT" dirty="0"/>
              <a:t> 1924 – Cambridge, 14 </a:t>
            </a:r>
            <a:r>
              <a:rPr lang="it-IT" dirty="0" smtClean="0"/>
              <a:t>Ottobre</a:t>
            </a:r>
            <a:r>
              <a:rPr lang="it-IT" dirty="0"/>
              <a:t> 2010</a:t>
            </a:r>
            <a:r>
              <a:rPr lang="it-IT" dirty="0" smtClean="0"/>
              <a:t>), </a:t>
            </a:r>
            <a:r>
              <a:rPr lang="it-IT" dirty="0" smtClean="0"/>
              <a:t>noto per i suoi lavori sulla geometria frattale, diceva che:  </a:t>
            </a:r>
          </a:p>
          <a:p>
            <a:pPr algn="r"/>
            <a:endParaRPr lang="it-IT" dirty="0" smtClean="0"/>
          </a:p>
          <a:p>
            <a:pPr algn="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429256" y="3933056"/>
            <a:ext cx="3563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 smtClean="0"/>
              <a:t>(The </a:t>
            </a:r>
            <a:r>
              <a:rPr lang="it-IT" sz="1400" dirty="0" err="1" smtClean="0"/>
              <a:t>fractal</a:t>
            </a:r>
            <a:r>
              <a:rPr lang="it-IT" sz="1400" dirty="0" smtClean="0"/>
              <a:t> </a:t>
            </a:r>
            <a:r>
              <a:rPr lang="it-IT" sz="1400" dirty="0" err="1" smtClean="0"/>
              <a:t>geometry</a:t>
            </a:r>
            <a:r>
              <a:rPr lang="it-IT" sz="1400" dirty="0" smtClean="0"/>
              <a:t> of nature 1977 )</a:t>
            </a:r>
          </a:p>
        </p:txBody>
      </p:sp>
      <p:sp>
        <p:nvSpPr>
          <p:cNvPr id="6" name="Rettangolo 5"/>
          <p:cNvSpPr/>
          <p:nvPr/>
        </p:nvSpPr>
        <p:spPr>
          <a:xfrm>
            <a:off x="1979712" y="1484784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i="1" dirty="0" smtClean="0"/>
              <a:t>“Perché la geometria (euclidea) è spesso descritta come fredda e asciutta? La ragione sta nella sua incapacità di descrivere la forma di una nuvola, </a:t>
            </a:r>
            <a:r>
              <a:rPr lang="it-IT" i="1" dirty="0" smtClean="0"/>
              <a:t>di una </a:t>
            </a:r>
            <a:r>
              <a:rPr lang="it-IT" i="1" dirty="0" smtClean="0"/>
              <a:t>montagna, </a:t>
            </a:r>
            <a:r>
              <a:rPr lang="it-IT" i="1" dirty="0" smtClean="0"/>
              <a:t>di una costa </a:t>
            </a:r>
            <a:r>
              <a:rPr lang="it-IT" i="1" dirty="0" smtClean="0"/>
              <a:t>o </a:t>
            </a:r>
            <a:r>
              <a:rPr lang="it-IT" i="1" dirty="0" smtClean="0"/>
              <a:t>di un </a:t>
            </a:r>
            <a:r>
              <a:rPr lang="it-IT" i="1" dirty="0" smtClean="0"/>
              <a:t>albero. Le nuvole non sono delle sfere, le 	montagne non sono dei coni, le coste non sono	dei cerchi, la corteccia non è liscia, la luce non viaggia lungo linee rette.” </a:t>
            </a:r>
          </a:p>
          <a:p>
            <a:pPr algn="r"/>
            <a:endParaRPr lang="it-IT" dirty="0" smtClean="0"/>
          </a:p>
        </p:txBody>
      </p:sp>
      <p:pic>
        <p:nvPicPr>
          <p:cNvPr id="6146" name="Picture 2" descr="http://calepiopress.it/wp-content/uploads/2013/02/mandelbrot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4595844" cy="3000396"/>
          </a:xfrm>
          <a:prstGeom prst="roundRect">
            <a:avLst>
              <a:gd name="adj" fmla="val 303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riangolo isoscele 7">
            <a:hlinkClick r:id="rId4" action="ppaction://hlinksldjump"/>
          </p:cNvPr>
          <p:cNvSpPr/>
          <p:nvPr/>
        </p:nvSpPr>
        <p:spPr>
          <a:xfrm rot="16200000">
            <a:off x="826857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541338" y="188913"/>
            <a:ext cx="9542494" cy="1200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it-IT" dirty="0"/>
              <a:t>La geometria frattale è una recente branca della </a:t>
            </a:r>
            <a:r>
              <a:rPr lang="it-IT" dirty="0" smtClean="0"/>
              <a:t>matematica</a:t>
            </a:r>
            <a:r>
              <a:rPr lang="it-IT" dirty="0"/>
              <a:t>; </a:t>
            </a:r>
            <a:r>
              <a:rPr lang="it-IT" dirty="0" smtClean="0"/>
              <a:t>essa parte </a:t>
            </a:r>
            <a:r>
              <a:rPr lang="it-IT" dirty="0" smtClean="0"/>
              <a:t>	dall’osservazione </a:t>
            </a:r>
            <a:r>
              <a:rPr lang="it-IT" dirty="0"/>
              <a:t>che alcune </a:t>
            </a:r>
            <a:r>
              <a:rPr lang="it-IT" dirty="0" smtClean="0"/>
              <a:t>forme </a:t>
            </a:r>
            <a:r>
              <a:rPr lang="it-IT" dirty="0"/>
              <a:t>presenti in natura (coste, rami di un </a:t>
            </a:r>
            <a:r>
              <a:rPr lang="it-IT" dirty="0" smtClean="0"/>
              <a:t>		albero</a:t>
            </a:r>
            <a:r>
              <a:rPr lang="it-IT" dirty="0"/>
              <a:t>, fiocchi di neve, </a:t>
            </a:r>
            <a:r>
              <a:rPr lang="it-IT" dirty="0" err="1"/>
              <a:t>ecc</a:t>
            </a:r>
            <a:r>
              <a:rPr lang="it-IT" dirty="0" err="1" smtClean="0"/>
              <a:t>…</a:t>
            </a:r>
            <a:r>
              <a:rPr lang="it-IT" dirty="0" smtClean="0"/>
              <a:t>) sono </a:t>
            </a:r>
            <a:r>
              <a:rPr lang="it-IT" dirty="0" smtClean="0"/>
              <a:t>ben lontane dalle figure </a:t>
            </a:r>
            <a:r>
              <a:rPr lang="it-IT" dirty="0" smtClean="0"/>
              <a:t>regolari </a:t>
            </a:r>
            <a:r>
              <a:rPr lang="it-IT" dirty="0" smtClean="0"/>
              <a:t>della geometria euclidea. </a:t>
            </a:r>
            <a:endParaRPr lang="it-IT" dirty="0"/>
          </a:p>
        </p:txBody>
      </p:sp>
      <p:sp>
        <p:nvSpPr>
          <p:cNvPr id="8194" name="AutoShape 2" descr="Risultati immagini per frattali mandelbr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96" name="AutoShape 4" descr="data:image/jpeg;base64,/9j/4AAQSkZJRgABAQAAAQABAAD/2wCEAAkGBxQSEhUUExQWFhUXGB0bGRgYGSEgIBwfIB4cICAcICIjHyggIiAnHh0fIzEhJSkrLi4uHiAzODQsOCguLiwBCgoKDg0OGxAQGzAmICQ3LDQtLzI0LC8sLywwLywvLCw0NCwsLCwyLCwvLCwvLywvLCwsLCwsLCwsLCwsLC8sLP/AABEIAMIBAwMBEQACEQEDEQH/xAAbAAACAgMBAAAAAAAAAAAAAAAFBgMEAAIHAf/EAD0QAAIBAwMCBQMDAwIFBAEFAAECEQMSIQAEMQVBBhMiUWEycYEUQpEjofBSsTNicsHRBxWC4fEWJFNUkv/EABoBAAIDAQEAAAAAAAAAAAAAAAMEAAIFAQb/xAA1EQABAwIEBAUEAwACAwEBAQABAAIRAyEEEjFBUWFx8BMigZGhBbHB0TLh8RQjFTNCUmIk/9oADAMBAAIRAxEAPwAO/UxxgNMfH5/OvOt+m+eM1va/Aar13i+WYP8AXFVt1WlQSQwJIMDggAkSJHHz/sYfOANEZqTjKBSxIqOyvFtlQcT9IJJ9hOg0m1S4PG6de6m1pa7QeiO9A2dGm1FncrVdmgOLQcAH6hcBE5C84B99gU6gpuyCdJ9encXhefxFcPqAGwGg5BXK1Hb0RUpZdgr1AhILIpZZBgmRgNgfSPfV2uq1WtqEQLA87GP1rc8EvAa4gGewkdKoDMGwpBXHaeD+Me2kmRTqnhdejqNdVoNI1EH2Wm7eLbXkjkrIEYAGfsZx302+q2wak6FBxLjUGvFT9L6qadanUYXFOSckiMD8dvxroqZ25DoUOthAAXN5WRPr/VzSr306tRanlg2DKBjluSQwM9hEAQTjTrGtdSyOaCJ5abacPvKzGU3F0goeOp/qIbcGkTTm0vdJDSTgA3AHIXH3Gi0yKYIboeEd343XKtEyIV7wN0mnVqVqjKppLICuLsE4H349XI/Og4/GOo0pBvxHHvZdFHM8NK6FvdydqKahWKAtBZSubWUYxIzwQMD5jWFXqmtUzNAB1FteOvxzTFGkA2CevLdS1NqnkgKHsKkljKjgGQTaxTEYx+DopxTqlVr8t9NBrvHH1+6EKQY0tJXHRsjVqVCpUKGtBIOeYAwTwO8x3JPO88HU9/ZdZVDGgKbw9s2NVGKVSquuFQnkxk8CPntOqOENIkCx1Xa1QHS636l09VrOiOrWjFuZMGQPsQR37ffSbqJdeI77Kco4uGtB90M0vlWhmBV/bblGpmjVJUSGVwAbT3nuQRAiew03RqZVnYmg4uzsWdT3K+XYHNVi9xcqFAgRAHv7nvA5wdMGpJStGg4GShMa6CmHCyO19uvkFPNbyYNQEMuXKD0sLrvqWAAP3A9tHovyuzb6b6T0jQ/jdZlXM511X8J7etUqGnSRYq+lqjKSEHc+0+oGD3t40fEVWMbnedNpiVQsJMBdT6V05dtT8qkSr04Yl8GWGSQCboWSRiMa8zWxQxVYOqyOQ14gD8nVNtpGkzy3lLnQeulKrJuKtIipJQqAQGQwQbcG4AHB5HYjWtjcMKjWuoAhwgSZmD1ulaL8sh+i1634eRqe4rU2F7w6gAyVPIiYJJkSAOQIEmF6eJJLaDhcWPpodNP9TDRlPiajZL79Hf8ATLVUlkB9eBKyYAgZkcnj6hjGq4qnLgzsjj3zTmExQDi4jX7/ANqfp2w82nNOotwViwcgHBxiZggNmP2me0gr4QvaJnkbx3oi08eKdQgi3C1lN0vbGopDqERmEPIjBypP1ZnFvtPedWbRAaWlscu+Y73pXxMPDmOm3dv9VmnXIBHJBjWDiMMDicjd1p0qk0Q88FSTcBjMXATkk/P4jj+PnWgCylZjCQN+PsgupvcPM8AmLf7dEKNTAzrEqAlxdCdAgQsbcCY13wHZM+y5mGbKvDXGoKDyJAXSQFT6gLMsIBJhv9Ud/wCCD9jrWfhXtcBm8o0n7JXD4hr2yBfcBXOj16fluEpXMiq4Ju9TGQRHEQwH3PBwdarGWbBsddOE9dQsjEF2cl9vxFktb28FwQRDQfjnE+2dLedriG6StdnhPa1ztSPtumLoHTa71ae4ZSyFseYZ5Ui+I+3tJM6bdXaGFrjFtN1jVWtBht767L3xDRepWZ5WklJrLgYLkTOB6i/9oGiU2ZKbWkkkiY4D0tHzdCbUGY2HfVKTnOBHxM6zHjzSvTUiQwAmVodQLpVrp1FHJVuSptkwJj05/wCqOcc6ZogE3SOLe9gBbpupupbX0M9RClQlYJP1HggCT6QBzj860S4BogrKo5s8DRCqNBnYKoknga4CmnkNElPfgWp5KiatNCVus5cgAnJ7A4IXnBPfQsUxz2wGk7TeBPLfrpMLPLhnJn9pi6d1pN35vlg1AtIgKwAKYbvwcL2/5fbCv1DBmjRYHC43mdteNlMNVzVCZt/ar+Jq9a9lo07aVpvn1eXClhChlA4BkGCZEGNHwVOn4LXVLH/5A32ubzPCPZUqudnIBniuTpu6iCoqMbT9Xp/vx6fxGt0UxIJ1Q3EELqPg7dVqlFWqSKZVVvcQzvdEyCTZkAMYP458/wDUhh2OyD+UzFyALex4o+H8Q3Gn3Q3pXTDW31VqqJKOSLXKkEEKPSMxAGD2n5BYrObTwzXMm8aidevc+4qxzi4tKpf+wtUSmzfVUd3MnFOn+4kj5IIwM41ypkDnN2bA6k6DsotKu9okb/hLm56cyhWgwyllkQSAeQJJiMzxHfXDSIJHDX9J5mLa/WypuhESCJEiRyPca6Ar5gdF7W2zqqsykK82n3iJ/wBxorRKCajSmPwr4TG5a5nBUEyEIJMZjmZM4/37aricQcO2YulS/wAQwE60/Dm1peU02KhJIBhpK+m4d8EgE9m5zrPH1VxY69zECJiL/PtZVOGJcLLXxBt9xWKUqZHlSBWtYi64HIOfT2wZPHEnR8EaVOl4tWMxktOt/wB/A6odbM5+Rmg1XPW8OvSqstQFCSfLtYHAJljPqKqBMwJAOZgHVOJZUYHNMqgDm2IRrbeNazoielXRl9RMBhwQ339JxHBMjWcMPRDnToZ9DtHDdNPpPABHfVNO6rB9sWim5qcpdarE9gSgaTgeo8n/AJhpVjMtf+TgALbx8kQIBtPwqE+TQShfQet02qStBKfpC1HECDwIP1MIniCLZJOi1qBLS0vJuYHffCF27YMBCutsRUjzncggzItx7KICxMDnAiedBxFdrGgxHLf14/kp3A0HPBkAjifx3ZVVeAI7axG1CKgett9MOaW8VSqIB9MiDgzxzgfzp1+JbADO+SFToOkmpBn559eiIbPc02amKgYMWgxAEEjk4A7m7PBxp1jW1Wy4a9+qzawqUXOaw2EenL8eyr725WBMrzBI5AaD7z9tBbRfTflafLr6cPlMsq0qtLMbnS3GNeWmqYdt0RKyiot5BGDIWYxMWmJidGqU6Rd5gJWc3F1mDKFS3lIV9tfLVa1NRdbmBl85MgCRPbAHcErmTZwABv62EabqtKr4VTynl6cVb8HCsUYCxEAYATkuYhzzgCAeOfbUrMpsDQWnUe3D1uh1Hl7yQ6bJa3ormu7Asx80gugyTNpI9pIgCeYGdNMaBoLf1+lbPTLIOoTn0MVQKjboLRpiQKcBVhmkPjFw9IEE5K4mNLYoU6jG06XmJ3mTb8a8vRAplzXFxMR7XVDrHipG2xCgXNcBByIgSZAaWGf/APUyRrv/ABTRdrIAHfp3YolEGq7TdKm026QpcVCWEgIswJIBb7wcD21GULZin62LdORhhVK1txskrPpnkjtpdzINk9TecgLtVr5bSRBkcjuNWa0qrqjImbFbrsXaTGACfwIEgckSQMTppjHHVJPxFJuiN9K8NsarIxqJURZkKCtxGBLQMyotPM/xdz2sYHyIJ48/9ST6xeS0BC12O68+9acurlMLIBX0zGTGPq9xzI1pipT8OHOsfTW/T0SRHALpnQOk/pqNRyPNqFfNqMWABZpk2gggCCI+eIB15zH459R5pgQ0CPSyaoUGgBxNyUR2NfzqUeWosIFSSIglQMfVcM5OB6vbSPi1GloabDccD3x0R3U2ySd/uFzFKtPaV93RZGKs3piPZiFYE/T6gSM8ZGvaCm6tTpvB6/Fxzt/ayC4NJCcPCXXWrL5VsEAk2AKCMWxGbpzjmIg6x/quEbSpOeLzG5kf1+Uzhqhc8Ao/S2NOnXZqllN2BNQhRHsCrGTBjAifTMdzmvxRdSNGtM7fi3rqmBS8wqUtFsd0GqCkUVkIi5fpJFq4LECMcHALHmMojFVM+abz+In9e6Y8BuTvrCC+I9p5ReolJ6tYgC6QbFJiV7CJPEAxJPfW7hZqBocQ1nXU634z7zpwSDyATEkpf/8A0uKe3qncWtaso6MJUEQt3pELCzknvozsQ2pVDGWOhBH2vr3ortLmjNslWj1soabU0HmC0MSFaQoVQolSRxP3J1pCgHDK7T1H5QnzJIXQNp16lTNIVqdlWpT/AKlQgAXCQ0sMn1cx7xmY1mOwFSo12V5yzZoJ/iYjpy/CnjBpEi/Hmj+7pvuUpklQV9bIB9Kj0mTBgkRCn2PtGsjENaa5bRg2I9U5QdkZL7LzrPUqa0SXdGQI3KWkzGI47QSAOY0Shh6zawaP/m3TeP7VHPY5hMarjW9qGoxe2FnEAx3Pcn57nW26dEWiGtELNjRDkyYAE4iTkCBJA7yT2AJ0LJmsjVK3hiQrlVXRRazWEkQcQVOQRJGDBB+2k62dmhsmMP4VU+ZolRrWdiBJJMD7/wD3nn50oX1HGAU8KNFgJI5q9Qpi624lsgG30kjtJP8AfUqYMH+RuUEY20hoyjncDjELcPrMezK4hPtOYArRs8CftqzGOdoFHOa0S4wrvh5R5gd1DIJHqOOM2jkmOwGtPCMdlmTO3JZX1SoP4COfNFqNJepKHdmQ0wQ8ARJPpKz8cgxN3/LpqqxtLyASCbcRxnptrA11WZSqPpmffgqK+F9/+2qqL2UuViPgSB+CdF/5VAWkfC5Y3LSr/hnatSq1NrUBCFSwVQSGBiWZhwbVIAB5LY41yuG+AK1OLHXffQeqo6oXVIdurPQelfptvWupIzepQLpvwFta4QLnjjBjnGrYl/i1qbGOI32tre3DjrwQ22a5zgOG6oeF/DbiK4qPSYkKUenLyWEgeoL6iByOCOMHRcbi6dPyFocDwIjS3O3ULlJjn3mIRzq/W9vR8wVixYRCsv1MB9Szg8iTwD2GkKGFrSKjCPNrGgE6WPfFGL2u8kaLmXUGcmWQoDlRbaM+0ADMf76fffeU1QDWiBqtH3z2BMYiDGYBkCfg59+dWYYXH0Wl2ZNuw2Y3dJmVAKosirdapeZMC36o5HeF7ydArFlMjMeNt9Lb8u7Jem54JAFlp4f2IrK9MmK9JwVJWAGBB8uRljzjIwpAPctaaUVCJadY1jj3rxQs+YlrT7p0XYUKcKVBvLAqIYLeQxBjsXExA4Mc4xquPcx3lOkX6SAesG/RHZh84k96fpTbzartmqVQjh3IBJEFowoMH0xyG5j7QWaXjYgNpizW8YM3vbX8ILixkuNyeGyRaOw3FDdC96rJeXLUwSJfJI5kE4PxPfXoC+jUokNABiIOtvzH42SUODgSui9G3NapeEQWlvSGWJ4GV9o5+0awcZSZRokUhcgSNR3smqTi94LzZZs6VepRKSqgs8HvJZrjkSOIBn/vCf0+A4nVoAta+nBMYyLcUm+K/DDtFREBYCH9JDM0wSSfqiPvzHsPQYH6hSMtmBMDhYTpt9vyjVouEE6qfw/uqNKhAUpXC2GFicmZMdxA9xGr16VR9W92zPx3yuqtcA21imjoXUVYOanqYiDcMW4m48R8H/vrOxmHpNcHuADQIRaT3kZWm6I061+4qsWpmmtNaYwc3ZCicFu5IEiPzrDpmk6rfT3kaD8z8J94c2kANdUF3m+VGakgqPIAXy2OAo4gsMA5iRrUH0yWFwdAOx7ulv8AleYSJSR4n8R1KtXyHRqNAsPMH7ipieOASJMEz/Y7WE+nU2UxUbDngWPP99UtUruJg2CpN4T/AFMVKBVaRNkBSCMn1EM5kQJJB7cYOrHFCi7I/wDlqLi/LTX09V0AuEjTu6a+neDqdOoDuK1V6iDBq5UYJhVM3GMx+RrJqfWwCaYblbvsf2jjBktzTJR+vQNZGZGQAtZehN0ZwBEzLXZzBnHZDDGm1xqPbofKL69N9r++iNVzwGA9VyTxVXZStA1Hc05LFuCWg4n1c++MAjmT6mi0PBqBsT+LbW7g6JNvlME6Kfo7Hdg0QCgFMCb/AElhaFUg4W4jtJuJPcjQ8QwU25tb8Lxuecfb0VmOIfKIDwx+mLNWtNillN4CsZEC0i6QMx9uZ0iMQ17ZZ0NjZMuc9xy8Uv1K7kBWJhSYB9yZP5nSFRxNityjTY05hqop0EC6YNxCKdNpmsWDlQWELJAl5n25yeeZOZI03ldVYcyzKlRuGqNLPXotSCsg9jH8Y+3I1lVMO5ozc4WqzEMeQBwlZSrgHJiQQG/0nsfwfbOr4ZwY66ri6TqlPy3iDHFVd5GAGB+FJIA7cgZmT/HedPPe0ABpSdCm8lznj31V/pPUalNanLCopAWYDNhe0HAbEd4jjTFAF5zHa899PZI41lNsNHcqDbeKd1SUJSqFUX6V5jvyc86Zeym9xc4XQW4cAQuodG29SEG6seombifrJkmMSJAIHp+T21l4ivRBLqJgO1aeG32J9boLGPMBw03CubeuKlyuoQLCBqgb5H2DE92PIHMHWdRxDw4eaLATwHfwmalIRMTqYQHxZut2ig0AZZ7SyrcWAGWE4AIB9BUjHvzvfT8NhXEl5zSJvAGvv88kjWqVNhEFc+63tKtPd+kVWcRUPmQxJHqkxjGAR2Mj21q0ix9LURpbTh3yuqSRY6q31TpVbyaTMCpYVKjU7SACMzkY9BAMkZU8zJVc9j6jg0zED8fee7A1B3hgZhqqHSNitW9SCXlQAOVBmWgZIBAEdrgSQNTLF++nfBGrVSIhMXQfFaIKdCmDTAqopDMWuBIVjIgLGWnvOPfUrfTw4Oc69jyiLjny4hKeM6RtdOtbpdIujWr5gIKlZXE25gEMVGbvnAGsZuJxNKkXagm83vuOQJG3ymDTpPfGkIvTqqCy1mUhUIVJlbWABmVy0GJ+OPejcLUrOzvFjpEb/PquOqtpiGa7zy70VMVJYU6v/BUuVaoCS5X1Qe85OTyCIjSuHxRokea1wRw7+N0xVoB7ZAvZEt706aV9KqiUnHIMkQP2tOJmIM8DAMnVcXUdJc0yCePftqq0IBDXC477KCL4iQUjTemxaD5jhjIIBFpgfSQB3Hf5OhtbWdTIZoYgzqPnTfVHNJoeDPoi/gypSVWpuzNVZQ1t3fJhc8wRPzxOpRrjzEaHSLaWQ8VTdY8EP6utfbLagQAvKfF5+iIluBn5I0BlUZg0kjU+w1n00Rmta+69XYpXIDUX80/UQltokAtMw0R27e+TrSwn1Gs0BoM/aO+iUr4Zkk/6i/8A7XRttcimpiV9PrOIGciYP0xzq+PcHNBL7X74oWGLmkw2/fog3ROmqwNUGw+YWVAwMqC/YDIDNEnt/dTDt8ao1pOkddjz4JvEVDTabf6rO46MKZSqLzkAxzcfzP4A4nWziMc+m0scJnT8LOo0WvMg6LnfinoVRKpdrmQnv+0SYTn/AEjHAyNbeCxLHMyCJGvWBJ+eqXqMIM7Jm6fVoUUsoQyVJLTMiSMSczAH5nWdWwrsTJri4EDTvXvVFbV8M+RMPV2pttaiUyoBIY+klmJBGBBIJYjOPcawcSynRytH8pBInh3on8O5735jpstKXTHo0rXqMCXm1CCucz9MzBiJOCZxOqGk6oDUJgEj0tEn9q/jNzZQJgLltXc0H3+6esBE+iVuEiARAkSfnAz317JtGoMNTa312Kyi8ZySmLwj4e2pph6YZnbIFS4iVI5CwpAZhBjtrN+o4jFMJAIAHDn1uOd0eg2m6Jn/ABV+s7Z91VrXVSm3ok2mDKsO9sC+SCO5wO5I1xjGUabAG+Z0ab+vzJ+0KwqOLjewSj1aiVckq6g5UPyFkhf7DGl6zDmmVs4OoCyBstvITy15uZb7pwoDEGAAS30meAP9yMw+ZkhBqYtzavLSOKYvCw2qtTAmpUqOVVgrCwhTPc5I44xPBBGo+g8MJbaOhnTj6+vFJ1q5e+HKHa9LPm7ikURHendTVSSMm4AMCFiDaO5j21bKwsFQGWk3PLj+dlHV3yGnUbKx1zw0KYLllVbjJnCieI5JtgxySx4A0qynSr2bry7jWfZM08dWpfy05998EtV9gyRf6LlkBsHmMg8Ce/tnXG4UzAKd/wDINImN+yi/SfC+4qXBXs4kczIwRByCDgjnOiSKIBJ1+6Tq4llQ2bMIZuekeWxX6iIkhwBMZAnODie8T31pMolzZ/BSbsZddK6arbSnfW3DYCgtB9MLEqCzMTmJOCbjmIOXUqnFO8OgwD2kgmbafb1VAwUxmqGftPPVEqfURYXRkRfKImSQQjTdM5yxacmJ0sKLKWJFPXQERck9d+7K5c59Iu5z37IP0rrlDcM1IEXIMA4QqsEsATgmFBIiPmNM4nA1MIPHaYG28cRPPiq06wq/9bhPf4UniHpLbhAzEUKyk2lTKw+LJn92SRPsR7aHgcZ/xi41ASDFtuoudPsrVqPiQGHT39Vf2eyAQI0eYgCKH9beqIYwRgwOBwJ7arjK0OJpvHmi3Plwj8rlFthmbYTdIfjjw+nnDySgZzBW7OAbjaATiAO5NwxrXwNV+T/sBtvFveevDRCe4AwNErdGWmlYfqQU4KlgwAYEHIAngEd4nj203h7mf9d/bRAc4bo1ueuFtwWWtUamHkMMHOCQDA4kDA/vqMwwbSjKAY0/aE55LplOVHcru6qeQCf9bMCBP84+w1nXw1I+KY2A7748ESM7vKnHdbRK+2Bd1SkjsXF0cXLPP+oTzJ/trzNd+ZodSsfmenP5laNKWPIddI+7q1Kyimo82z6agMAYkBhPu2PaRMc6ph6AzeITkFwQYPtN448fZOveGbSe/lTUaEjygQRYwmcSPUT34MLMkn5054gDw/aYHtG8dUs4EtM66/PJCumVwKyhzUEKrXkBWgjDAZgf3E54wLG4eoym9tEC0kjWT6cOWuiZp1WvAc466ch/aK7jefqdwl6sJa0kMSSMSRyAJ5g9+dIta6hhXVS7XYjsnl9leAHZANE2bDxclKuVqyqiFXBGDmSJiBga5g3PyCoBIIOnIpavh5EDVUvFy0inmFjUd5i36VYwL84WBz86oxzn1QGuH75eqJSloiNPdS+B9hLU6xY2MGW3iCSSIXOJuyY+3s1TqxiDIA6XOka+37shYn/15EV8T9OzT8kX1kIPqmFAzMcZNogffVcQ4McLkwh4cyDNgUtVOpVWqw1EhHBcoQCQDEwByJ+Acdo1SnXLfM19wY3i87kCDb7X0TJoMywUR2HRKZJqLRIpjEuLQT3IBMrB47RrZpfUKlQecwLX5/r3vusyrQaz+Nzw5Kv1Ojt3rU1FQEhpqtwVtgBRC55+5Pf2yahyuJB1tO1/bYcFoU82S46BTb/ohsUsxIRhIImZMkkfuJJ41sUajcHSgjXcayfwFnPmu+39Qua+IeiFN16lCU3YQVW0BZjIiLoEn+e+vQ4XEZqFruGombxMfhKVGw7knLovTaG2BpElzUzII7yFBI9pu45jtzj41j8Y3ObBs2uLwmaLxRMDdGN3SNNAXoybsgEW5hvTJwVAMiOxPbOLUxFVgbIggR6el52TtOmxxMGySvHfRgLmEA5JJKrn/wCXrZiYUD5761sO/wAVgB9LH9AAe/VUpv8ADfO3fNIh3VRVNO4hcgif5/waYaCE45rHnOiPhp3puK6+oUyTYDmbT7+kAiQTzExnRSwVGlh377+UniH5TYXTJsPGQai1WrSvNOqpBYrw3MYGRNoIElY9jEd9OmrlpvyyNp1H7359Up4xDfMJ7/Ca921arSQ0jY7FWMgHBmZEMbgFgzMFtZlNlGnWex7bATrc7W0JBuUYl5Y1wN/gJPp+HKtetUXdVGDKblcrctstgt9MTHpWAPVMY07Vr0WUhUpQR1Avb1/Oi7TdUDiwo10xf0sJV3RdmJCpaSCHMA2zcYXsCI7zE6BXnEMJpMABH8jbqNN+O642GO8xNtkwNtickqSeSbASftbge3xGs5pgQapBva/7RnG9qcrmFbc1atc+UwsdWLIssqA5LELIZvYkEz2416imWBgzaiL6E7RPDuUi9hBK6LUrUtvSF0CiqqqD1TcCDbbJuPGOeMa8+z/kVq5c2CdzaADqfTSU07w2sANlyvedehh5NPyXp1CVP7gIIKtOZJOQTGAO0n03gyP+w5gRfh3/AGlGjhZPfgvqdTdVDULKRaqMrLGYAZ+8jJiW5u7ayMbSoU2Bjm6Emdr7fuBwRmeJJIPBGn6axqK9WoQmfLJkAZwsEghWHEGYj7awqdGpUZDG66nu8fZPursbqb8O7Steo7CnVZKj00Q03ABMlGaQGIII/cAROeZPs7hfqL2Zg8mCNto/HHWEtVwwMZNVc3XTaNSoKP8ARcEOXUgTdIwTn1EknAIP8nSzcVVbVAY/kO78EQ02mmXOal5PB1AVWpik4IIaVg8LxxwT2x/216B2Orto+IXCb2vrP3WeKbC/LsjFXaBUShQupvdBVUIypAf1SQwHxP57eZxmKNV5c6+tjx2FufT7BauHpimL+6q9S3zIvkV6UqrWqQSnsWySSQfqz7n20o2i6of+p8OAm4nU2GgH9xZMDKPNshfTQWpVmK2BfWmDB+nvxHItGRE4EjWs5pZTZxsLkX+SUBxBqmDI5DRVKnXqdLdLSLFKi+pWIwMGQSeRCjn7SMzCzM08PnkeqF4oDsp/pXqleluJVrGkJLqSOZCk5JMFrowZzroqOptuZAnX5+2t11oBdLLFUtzsatGtTUC0FigAMMLT9ZHeYuwO/wATor6FKsLiWgX4CduR24q7MSQ038xPv+VpUarWJbyiTkqbfqIdQZN2MnM9p440CngBQDmscbi19LGI/G6N/wAprgyfXuO/lT7/AHlSxEdWpqABbwCT/wAoP1A8/IHvoNPBCk9zwQ+dJ1BNonh+F0VWvgacegvwRPqHVmVaToxYKkTHBIjnknn7aysLS/7H0qnlJNtdJ4dNP9RiyWyLhH+ieLXqwKiAsJBq28KPc/JgQPcntk2MPhEy4HYcT3zhLDD2tI5IJt94DvQxqllugFR6ZzagExbwfv8AzrrmPbhC80wIvfWOPXW2wRbfxBRk+MSjVKNamWVmMxC4xgzIIIiZPc8a7RcX0JaRBuePDhMdiUJ2G8wIQsPRevVZlHlUwAqqIyT6efTgkyT2OPkYeW02gTLiTrwHvtpy42BcrvVOHXFXc0lqbcKY/qB4kEjNoGYMgfgnTFeqJDgOv5SVFpYS13RK7VjVeom4RfKBMsAWCkyxyo7T8YAEgxq2GxjqRa5jrnjwmJ146j8I1XDtc2IVnpfhkAhk8wZBUMLT7ZMY959tbzvqD6tEuDR6/eO+qy/Bax8E+yn21eqHLMhey5EZCQCw+vBOeYkyIBOsigXVqoL/AF4Dhp+OSdqhlOmQ3f3Sr1rqdAeWm425cuCqgFcAkCMkFR9MdgBg9tblHBVm5hRqQ0cZ119kmazTBc25SdSf9RualOpTChn/AKjIV9AAAmSMZEk/JxOnHUQylIuYtz72/SsKpBF0zbb/ANPabU5LuGM5X6Ti7vkgqLo9hnsdZrvqOSoAG252hGIc5skqz4Z8KU6DO70j5gzTJAckQCptxBaDPtmCMTPqGNcWZKb77gAzPDpzQ6NOXZnNt38o61as/rFMbdBKlhINrMAc9yjDmQfjmcNzyfOSTzAgdL304c/R8NY3y68ig/irrLbZDTpM1WsP6hYkiFH1HPYmcDOW9pO19PwLic1QDLoNdSO7ndJV64Nm2SX1bqG5rNSeozy6yIpxaCYMDk+x9xHYjTvgtpSynor0nNcMzgtj1bcrgbowPc/+J/30k6J2+E6ykwtBLD8pv8GbY0qLA0jSDyfMLKZBkA9u3vgD7amPykw10uGgEzPfC6Qpuc4y4WRTqdOmaS1a8OyQ0oYk8ypwSxzIkdgMRoGEfVpuNFliZkm/v0+L81KoY7z7bDvsrnZ2lFq9U0ZrEgmyosBCWGSxYSBNvvnB4Ot0VzkDalo3G/x6/dLmm4XCzw71RdtuqirDUXYpmYgmAffj+Y/IWxFMV6eV3ffx92crmgOCfN51Tzdq1VFTB/prUwCBKn0kjJgyPsfaU8LRFDEClJAgTHHreAhVXZ2Zo3KqeCuqVLqtGvNRqKiADfcHEAjkGB3jg9+xPq7KTKYqMaIcTtoR33vzC5nOgnT7I9tujGj/AFhWQFQHQiWAPcEFckCc4i0DGRrDLappB4jKOGs96677p81WF+Qgyfst9h1Oy+pWVlv9SR9MEglQ0nJNxgnsONShiDSMN8w4c9zHLl/a5Ww4qQBZHn67QG2WqyuJNwkqCWiYJHaDz3n5A0OpUpvkAEmT1kfPwhto1A6JELn3VvEbVQ7ukiSRAmzGYyMx765/4+ajXSY3jfeCPz/qfpkNGUGDtK02e2KbZGstliYaGyQGEwo9iIbIkdtaVYgPaBwtqO/RJgkl0mVyfr+9qVa7moZIJXBJAg9p7d9GaABZZtRxc4yj3/p3VY1HpkkU7bmxx2k4kxMx8E9tUqxqjYYmSAnur4jsVA7UnhygMZDkCSS1pu7zk+r20s2kWghjjF/Yz/W2ybe9hMkXt7qr4g8RLQE1LVuuKrS4LCJ5Ez9+M5E4s1jnmXGeuw4X/wA4Kr3spi1u+XfFWelVE3NOz0veoKg8F1yFYzEeqT2wuCca6KngvBOhsdOXHvVWu9kt1Cp19hUo1HNRmZVVXuAg3N9K4WGk45iNNBjXuzt3sOm/xe/2XfGin4cRx7/X3UPR+puGZASGCtKkH6QPcRbnvPcEaQqfTadeS/WZ9duXxdN1a/hhuUSIHfei2oJUqS1KmVJtKSsAg4kNzGR/PPOiswobSNN5mDvvHFVfiG+IDy22+26v0thUqRU3BKoFYMGz6gSCDOTcAIZRz+J6aWHwwIpi50A39uB2/aAK1SpbnrpCj6jRimaiqQFBDqoEHMgngiJIOZ/uR3K2p/O5Fx32PsrU3Frg0aG3RW+n9UFKhassX5W+Bnhljmc/j275dfDV34nK8xOhAn3m1uftdMAsLczdlf6Hv/023NRQZdwpPYLiCBIIMGf950KvULsUaQMwPnhPGQuGnmaCe/6RnqviCju6Bf1BlX/hzbJxy05GBHfB5zouINTOGGxPKfXn+N0vRpGmeXFZ4ar0kpFHqxWdQyBmEAm7gkEd7iOfv3uyuW+JlttYQLWi/VcrUy5zTEhBd70H9Uwq+SHKA0yJMNH7gcZBDCDzmNa/0z6jlpmmTAEGR3uLpTF0IcHC5K26l0Ta1nVbCzupM05B97WYNleZB4gHQ6X1GrSfDHS3YW/PyYV3YYOYS4Qe+CkptSZjt1qMjJkqC3BHouJMmTAlRMfca5iKOIqM8WoRG24O+1pHMQpSqU2OytHXs/tUvFFc0kupV2pKgVmWwFinAxaZIY5ngffTX05tMgDw9QQDz1vERy4oVcvm7tEK6J4xr7hUUU7n80X2zAWZLkeqAZIziYj20y/6fQoh94aQdeP7Gqoar3Ftr/hNO42KT51s1ghKs4JIjGSOTkiB+OdZtOuWxh5OWbxuPWw69EdzJ/7Iv9vZKO46xYyedTpPT9ZpPSBI9R7Cf9J9XvI++nHta2cpcCYBB1t6d9F2lTdUG1vQJbfY0p/438IYPyPUMfgaXc+kTM/K1Gf8kNgsPfouhdZO4KqlFILUyrvhiDbJUCVUC4fIBHvJ13BU6Ib4tZ1xpc3Atfpw21WRWc7MWMFunfuua1dswo3bg1FdpKXGVMRgATHcdgIAHBGtyq5uaGRzQ6Ek6IZTYgyCQfjSxK0coOqxR7aqHKxbZFutE+TTBrKwpABIiWySDM3C0GIIwQe5EtYZwE21170ust7S5+iIeCqr06jbqq5CMPU/1EkMAARyJM+r2BiJ1MU3xGeEwCdhsOfpw6IchrpKfd11ktSp1KTHymIgMc3ZmJHE/jWfhcI2nNOoPMJm8jv0Xa1QuOYaJlbZivRtJCLScO4Jjn1N3AIMlsGBGMjWHiWsDYpWI7t3y5Jyk9wdLrzokrc73yGYUD51IktbHOSFEc8BY9/b2W/4pxTSHAtc2030sT6mSStAPDSC469+yo7Ta1K1QOCaSWETZIBWQVcMcDAOTn4OBq0qFPCtJmdzOpncbT6fGq1WuaoyRfbvdb9R6vRp04VVSlTqAsqH1E3cwRCx/wAuYBGewznfUD3mTFh3b4vrZDBYxhA9e9VzbxL1WjuHZqdGxicvdz/8Y/A7xE6OxpaIJSVV7XGQEJTcuqlQzBSZIBgE/Pvq8BCzECFp5rcyeZ57+/311SStqm5dlCsxIBJAJmCeY+/fXIUJJTP0zxj5dLy2pLaqgIoGJnJkkken276GaZmxTDMRlGieOh9RV6KfqPUji4qCJUrkFYnIPtBwCY7BBfTeHUtRtx7+R6JoAVGQ/dHN3SoeZT3LVZKq6kBQYaBgXATjhrsyR3Ghsx00/Ca25E7zrw4SR2F3/jOzTw9oQbqvVqdAILfKpX2qASQG9yYHtHssnOiHPVcXPMn8LkspAAIJ1bxcgemKbtWLNazF5YAYjjvOD3g5M46ykADAhUfiBYC6ZaNdLWSooek5DFQZgriYj1LA4kDJB1Rpex4dTN4iPz9/VGcGvEH377hRVOnUXqEpWudnYXR6QGJVJkxIgWx2tmBowxIIDiwgCP8AdBrvwuOS5kqNaWz36d8FUXpu5RRTUElmeCQQCBEHuAzAkiO3v3rUwmHqNBtIi/escDvsitxhFQkzBmymo9PqCQz2UyACsguCACfTxMyvGDnjValPDl+eJdtHtrwsDw/HBWqZQAI66X+V4qJalQ1agUfTdgzMwsi44xFowe0zrgpU3SAwX14Hr3Kgqv4/CJ9CtWWqh/Jj0rJhmnFxUwsFibYzJ0lWqUi+GiY11G3O5sNZ22RC18a39LKp4l8WNRqHb0bDLj6vopyRnEEickQI16PDfS6deiHvbAuYGp9/ZZD8Q5j7GTzSRv2rvurHq1akkGUBH1jEdgDjIkd851pNawUpAAj8a+vyqB3G5VOpXYVYR3f4JYkmMqYgnOPmNKOdC0GU2uZ5hCZNh1HytmTSEVqjtewcXTPdSD/qgccc6Wd53guuBoOfW3D5VHU4cW6c+SzceIyE8tGNgCgZM/QQSe915DT8aA+vTBzG5v30iyYpfT6rraDv/UJfds5J4lriBxPvHHOdZ9XFPP8AGy2KOBpsHmErwLpKU4mTeeMhWp2pclSJUz+70wvBEEXYIIB++t2jQpseSbzsfX11j3K8tUo1QNIjgh3Xq361FYMPNRY8oDg3EsVMi6RbiD8d9M4fLTlvPWeQ7lDIcx0nRA9p0xXVReRUcGwR6SR+wtMhvxHadMPaQJ27v0XRifNCHEaXJgrQAkSmfwm1EOKTortVIJc8Io+eQZ+w7au9r8mdh024n9fKzaz5fBFkW8R+GiSn6YinTqsoekremTw9vtx2k+kxOr/T8cPM2td7ZPOAdJS1eibFuhhEPC3hxqL312UW3eWGYWyCBdzzPaMYnOND+pfUGmmW07E+n4v7/CmHoEuk3CNRuPIZx5dRHYglsSRhIyPbA9OY98eQcWEnNI0uIPXb9/vaGXMANUE2tW1QwhZZiYEgAYAyYMQTn+xONYNhrWyTYX3673/zRAeZcZ7+yHN4xo1KhpeZhu6AKrSJIJgn9qzn8zOreEbOMmOJ7HogCswGGrmvWepGvVapAW6JiQDHeJMfYcf30y1sCEi9+YyqGrKizUUWaiizUUWaiiJdD6s23qBxBxEkXWiZNoJA9+fc++qubIV2PyldI3W+o09t+pRWEqIkyoOQLM5bMR2tHPJBmcTlgdd/65+3TQdU8mabd+65dv8AfPWYsx5JNomATzAnGmAAFnOcXGSq2uqqO+FuvHa1QSTYcN74mI74nj76o9mYI1KpkN9Ef6V40etV8t6VwfCqpkgkyTn4gyI+n50N1KBqjMxBLohPO1V2kKzBQJaC5CiOOfUxBwvedLFjZAAE+g7HX0TmaLnvvkh9fq1MXDblXMCGbMSP2i2Lge0Njvg6a8EN/ncjbQfe/wAQqtD3QTYHfvsqwlB2/rNbVRZuVI9MnAjjnhoOJ1l1MU2rNJks0IJsDxnl7cCmW0vDubnvROGxei9BloIESkyw2cllIE++WPfBI40SgGuvWsRHU9eSTrZw6xmZ9EuUuhq9MCukeosrd3ck/V2598cTrfxeN8G9J1zaNojb43SNGlns4WVfqvV6NJ0mi5shb1UAAWsTPqUMI+APTODEDp4fEOa5xcBmGnOfX3mUTPTkAXjdJPVK23nzKSNc5dvV6Qtx+mI9Qye/BAzGiOrOpgA6iP8AU5Qw7qkgm3dkP3TqWlZiAM84AEn5MTpCs/M6QtfDUyxmVy92tG88wACSfYDk/wCfGgspeI6EaviBRZPsru3p02Nq+YGIJW4fVgxEHk/5zgrsLT03Sn/MrDzOAjeNlqxgxrOqU8ji1aVN2docN0OrsGZiBAJJA9pOtVzrpGkwtYAVN02kjPFS6IMWckgEiPz/AJ31ekZMIOKzNZLURlKLCqa5rMJ8sZgT3JJ5iMAyCf8AlktGqMsd997rNFF73REIKiFmAHLHHPJ+2dCa6StB4DGdF0ToPSxVomnUtekBcAy2tTK+oqV9gJbvd6wdSviPAIqNsR7OG8Hj8iBHLHDfEJBv+CnCp0hqytTn0hoBCj1Mi9iCZzg4Gk8LXDKr6jYjYce/mVKzZY1p1+y26HRVadRWEhfrJVvgjBHYwcewOInXMRi8NXlzjtw09jxUbRq04A3WvibqNLdbcLSdacwXLEKxC4m3OAScSM/3yqlZrXDIyYtpqYtyvtqnqFJzTL0o9JAeq9FTcPqU8AE4wIl7rRiOCfxosJfhw8/yA0j4tp+1K4y1J2PP5uud+MumUqLXq5Z6hLFcQvvx9xHGD99HpuLgs7EUw0pZ0VLrNRRZqKLNRRZqKLNRRZqKK+OpH9MaB/8A5A4PxawI/kggffVYvKvn8mVUNWVFmoos1FF0vw10GiqUa6o3mMoAUMfqKmSOeY+eSANLVKkTJsOx3ZaFGiDBAumHrJanSslA7sWBFQ4IAnKgTAzBIEn7DXcPvU4gASB3w04IpAc4C5A1hZ0nYJWDDipgkmAMnIAibj8ck9tZeMxGIbVa5whtwOOljPDjyCcYGNZDbyn/AKT0jbbVGRibwhJYtbcDzbGQAf4/37mp1C41P0Ek99R0ZdPdCOq9JSkgVLluYgsWiQYJBgQ3Bif/AK02/AugGn5jw5afHL2VWYuXee37VnePVQBU8t2VpQKSpgKFJZciJY5J5gd40KqazA1pOmm67TFJxJ46pX8Ybxk+h2GIPoV1kg+luXUkEkdsRjjWpg2DJLm36meusEWg7jggukugfiFzLcVy7E9pJA4A+w4GuVHFxW5Qpim0ABaaAQmQVLQrlCSACCCCDwQef8Gr03FpkIVemKrYKvbCk9VXKghlIZbeR2aJNxxBJE8dsaPVmq2dCNEi008PUDTcGZUaqSJgmdZJpVHXgrY8ak3y5hZDxp0lBC91AV0tBXkasCqEK/0Xb3P9FRxIBWmDMMYmQDH2xOmqNrzCzsa62WF1DoreZQK/1wWXHmrD5ggAyByfqM2/xpL6hTi0t6Nm99xokMO68wfXuUY2XSlhqbmozUmWGFRgGESBB75bIjie50jSw4c4tfb29tEarXIAc28qt03plJqtS+SJJBDm5YEeoHJm45k8AfYzsHVzBrtDobdf1ZVOKGWW67hQ1PDSUqFSrVUnywSGBhXEADuSpBIA+xOZ0tU/5GcgO3HwfSZ3Rm1mOIA390tbOuF8wpOIifUVUgiRIIBPvE8acaHOohtQzrMceHd7cVKoAfIHSy5p4r3bVagZqJpESuR9VsCTiZ/J02wQLLMrOLjJCB6ugrNRRZqKLNRRZqKLNRRZqKLNRRS7nbtTYo4Kspgg/wCf31AZXSCDBUWouKWjTnJDWAi4qOJ/tODE6i6Au0eHFRDRKLYkEjMeoj0yVB98REwftpCsTHrfp7zr1/K1GAZTHC3eiHOqHcN5qIpWLinBIHqUTIBBgEiMz30b6hUcKWVgJnQm9jv8/IRMGwjzZgOQ75fCYtp0VKyFqLOkG5g8gWSTK8HsW7jHbWKyvWHlqgOgWiNet+n7R3kNPVWNvUJNSrukUoAMsWAgr+31CwmZ4JyPadMYXDl7g2nfWffSRr6W3i6DXqBjdYQDqnirburyzyikoZPqPYZE44zGO55163CfT6tCGi4J9QN9/ZY9WsKlyjHVuptQoLVTKApe3mGCvHcH1FiYA78n3y6FIVK1RtSxOguTy5Rb+k04wxuW8d/lc88TdSFV/SxYcqzIQ1pM2EmJgjGPiTGXHAhuUiDvwnj6pnCU75vZVNnRQIHdS5ZiqIGgekSzE9okarTo5rouIxJBygxxXnUinptVkMepTwP+k917gn+ToNZgFgmMI95kuMqvtqYZoJIweBJwCYA7kxAGh06eYwj16pYzMEyeGadKWpETWKt6mwqC0zENke5gHTL6bmNseFheb9FkVqpqOzRZHuk+GR5KeYkPHqBnmT7Ej++lqlVgdDYI2uPzdcNWo4yZHfJIvUwvmvbFsmIM/wCf5xxoVZwzWW3hGu8IZlVOhgpgrwqcY54+dFDSgl7b30TF0zZbsNRalSZVYzAKw0ADv7gcE9z8nTwNPIQ/1WJWcC6zpOyZehLvGCHcOtNJqK0kXNkcAZlfeSeDB51MRVwlCSwebUWt2eAHslGMqVNTbfv8phrMgR7v6dQmPrAUDECSckxMxyYxGs7BNPjZ3MJ5xx5deqNiD5MrXWQyi7UdzTW8MKnNp5+CR862qhbUouMRl7skmghw5otveuqKdSjUapUVWEC4ggcsGK4gQck8H415F/iVCGg8YJiPnX5utllINIcBCV61RlqLVsKU1AECApQnk9m9IM8dx76ZwTqbR4OfMXST13522tzur12lzc0ae/L7pR/9Q9hUMVLPQgi64mZJiB2HYHHEGYGnaRjynVZ2JBd5tki6Ok1moos1FFmoos1FFmoos1FFmooum7bpNHd7SjVrwpCot8Pcxzj2tiO0SZnOlxmzlrR+vtc+s8k/la9gLtUP2/giiT/xGYFYEA/VnP05HBgTB5MahrxqRzuFz/iX3TL0Do4p0xSULNoLMVOYkyQACSTaBM8jnQ3PJu2/C/vfvnyM1gYIKttW24hVqGWAKygUH1FSsfUGBAmTIgz7EhoVAbx09J106cflRrwRIaeqihKlS5i9hULcJtkd4ME8DGOe0aVxFR7WhtIjMNRN40Fhb34aXTNJsA5hry/PYXQtpuaBpHbU0UoaQKmM2sIJzycgzEZiNBwhFUlp9Tvz9UpWD2RU+Ep+IKd1ZKdX1UkAkKTmBGeM4AxjGvSYGnkok0/5aT090hWfmf5tOHcJV8Q+Glo1HrVFVduoDWhiCZBgDvJbtMfPJDmHx4ePCaTn00+ekb/Gyo6iR5osqXTvEzD/APbLTTcU1kUycG0ZWSRkLHsJ9s6FWwgLvGu1x1/Pv8I7DDcp0S9v0cN/U7iRBkQc+ntGeNBeJK0qDm5fKttt1Jqa2gKQDctwyp4kf+ODqzLKtWi15koz4Ttqq9GqQEVWN5ElJiLewMycjtrlcEiWiTayXf5HTMBM1LwVTqUvXitEGwzJgZ4BM/jnPOkX4gZ5aPKdzaFZtSoBE+mqGdN8FXLUFRnp3fQPQSy8ye6kYkDjGTpl2MbScDT80axNvXSDxn0QnZqo81uCZtoKNgtqXDOWrspmTMrZgzMjStXEYpriDT9hI5cfuo2lSInMuWnSAMr1pAFlIds4/ace2f8AI/tpltJ86JN2IpEaq9X3hgVAUNiqEVs2nFwtmZukyQRH9tGm1jhJWM4Pa7INDv8AZX/DXiEtuEWoCwdfLKAwpMi3EgDlp/6idSvRa+kWja86nnz/AMCEWGm7MEVreO1o1jlaqhnClEhkjGSV9QNx4A47jVv/ABIexpaCw76GZ99OpS//ACHCQbhDvFdZmIrooFEEBHURyAc5ukNIzwZGtLBWb4bz5tx3b+rpaqLyNFP4Tr1txukqPe5FxBjmOwOBi7t78aHjW0qOHLGwNPnkL7LtLM58m66L0vY37lWoqYtLOWlLwYiMElRHJIyeT38O+kHnK2+41jfT37sto1MrPMhvj/ZOKtNI9LqtyTImTwP541ZjKdEl7xcCeA5gnhprvtqr4eoXCx9d0sMiZ2+5KxLFSRAQBZ4OIwDEfMzrTov/AORTbUZ/I/PL+/wg1qYYTbyjX9/0k3r/AIHqUGYo6lAL/U0egxDTABGR7H41dlWbEXST8OQMzTZKOjJZZqKLNRRZqKLNRRZqKLNRRdc8H9OZlo0np2wSwtfLAKvqkqQpgAjtk8TGkcQ7ykDcgbc7d9VqYfyCTsmHqvWjt6iwqrSduzS4MBbgYmJ+qDMiRzg2HwdIMtOYRYiwjb202g7IZe955XS7X3ld/wCnWIZVBEqSDAi1zkxjIjMYnRaj6dF1gAD0ty2t+bo1KiKjJBMj2P8Aav8ARujirTZApuSIJMAk98nOIP8A+dY+LxGIpVGtc7yk+sCI9SU2DT/mBc6/pOvQPCNiVFqVVY2kMkEqJAj8iBx/4ieG2s/xBDSPf3+d0rUxJEAAqjtun1Nl5lZWpAgn0/tZDcbRiVPAye4zjV3sqsDS7SAAdZnjx47FQVKdU5ewvek7umBNY2tIUIymQpML2kjAN0SLs6Nh8SKbSxxkagjp8dxKHXoOe4OYOqC+OdurbSvaJCBitQTDer1BQcwAQDGPcmY079HrOGIFPY/Pfx6oWKYMmbf7JK6H4WSs6tTrAqqqagkgkmZA9OBGCMnB4nW9icU6i0lzTfTubpRgz2lCeu0SKheGscsUuEem4xHweR/350vlix1GvVP0KgIUVTprhVIhmaDYuWAOQSBJAI9451AO9lbxwSQjvTPC253FC3+mKdxgnLYOQIwPznOuHGU8O8Am59u/hK1GirLgE1ebS2SojXNUdqdxJKgnvJQBQsJOOYBMfUUqlN+NJcf4NmI1tyOt9/bRRrhRsP5HVAPFvU9rVtFMFmCgBgT6eOJxwIiPzOu0XvoMyHTgO9e4TVPDOquzfdC6PXCqhVp04HdqYJPuSfcnP51Q4onWfcpr/wAa3ijW06DYyFwAi+aasjHoMAwVYZHt241YMYBDdTljqfXZKVMU9xuT/QUvhXprIpqs70rotDxaZBVWumGyZ9MSDyZ1fEHKfDAzcY1EQT04X/CDnz+Y2/MpO6jt/VUZWUoGMG4AtmLgOSCfYRz7aYyHWE1TrCA06rXpu7SmTcPYhgASpBB4kYMQYIOedFYL99/BQq7S4WKqbwq9RjSQheQAOwGTGYGC0SQPxrQY4x5j33bmki0NF00dJ6XuN8l24rCnQBBJAWXMAAmBkweWmJ+dJYjGUcFoJdtrYcuXRcZRdWMBP228NHb07aRKJNxvJE5i4XCVH59j76Qb9RbUmrVFtAeXTrorOoEEMbqmLbdUikaiWG36QWtBYcmWtkCJJ1lVcTRyQwSQeEfATDcPUz+a0+qXN94kqVBPlozwbnK8XHERIjH7h+099Z9XDZzNUxuOfG1r9DvutCm0N/il7qezrJc7ILx+6oAZJAaQSI9znOe2m8HiKBeKdAaieg4Rrb2K69ssmo6w4d/4g3/qXvG/T0VliG5Y25yTm0/9JwDwMiANOtaBVcQI0+397rLrOPhgLm+jJRZqKLNRRZqKLNRRZqKK50nZ+dVVMwTkqJIHcgd451VxgSrsbmdC674c6XUpK0savliJYwC7AiLoMZkk5ItGZ4WMPeGm2hO8Dp3zhPiWM1nggxSlUa+nIYNFpJIUC4+k+2QADH0+5jTNZ3iGA4ZuP3t9+vJMUQ+i2HNOU7dUw9K3lMgoaQ8uQCbQbeQZj1SeJmc68zWwlcFtRz/PcxJk8NbW4cAnHPbcN0+ER3HSn2lZaqK3kqQ8XQe6mQe4n+NG8bxGRU/9hkAx0MW4keh5aAaQ4QNFe6f1GruL3G48uQUHpNsA4ubgNFx4E5GdFp0XZvDOtvf02PeqFUyMExIXvWepsyqwpqQcmDdiYg9jONb+GYKrC2v0j7Hqsup5HA0/dSdapJVo0xcUsNqggAGTEkmFIXMwTg/MjIqllNzTT9ba/Cfo5iXZhr37qI7U06a0ajK6AM8qZJAgAAMQGULmBzxkwdGpOqUQajWjKb8YJ52+25Q35KrokyqHROlUaGAURHBm4etcX2sWj6c5P2zE6br49uJpjxTD/cAjh1/zghtw76bzkEj7qh4+6T5m2ZwsMvrWFK+gD9wJnsY5MR86v9OrPzxU0OnuV2plbdu2q5pV61VUKo/puhBLCQxKqFAOY4ABEZgfM+ip0WnW4+OKVfxC6j4d3VWrTLVfTTdVChoRngC4mGJANpj5/E+cx7cPT/62kZpvqYEz/vpumKHiHz7bfZKXiHrjbt/06Hy/LEBEk3sBlRwLQRH+2tGlghQYXi4PHYbKra8uGZD+kdKq1kemsB1A/p8McmbgcA4EHmI7cUxADWSdDumGV2irOqF1VVTazEMORbwe450JuEJEp042+nyF22yQc3AwFSB6SIMmR9N2JxBHfWQzxGvzk2mJHP8ACRcWluUC8SkrxDU3NQ16NrJSRQZpqBcVAa0sTwLsAQTJ4zO9hqWHY1lVrpceJ2JgW9PRKPfUJLSLDvvilvwjSdmQ1So2ysyOHiMwYIj3IieMn3BcxTRkLWDzG4jv/VUPGaV0Dp3hukiMbBUiWUsI9GTkxBIAIHE+nXn8TjaseQQRrwtqRy73TdOm2fMbbeqq9b8L/wD9VVR4vDxItIi2SBaDdfkcweTIewmMGXxK5lvAc7yftHDkIS9Vl8rRfu3e6PdHqeWimup/bBY4qMAT6gszkYx24kazsWcO4ZmmQZsJj505o9JtWcsab2lUundQrpUNNXKXeiCCbc4hcmSCBLdpGs8tAptLSb6jjx/OnFOuAJMjS8q3S6atOufNHnLIab7fVdLECZPeJjGPvc4esIGSwnQG47+bofjsLbOgpg6d0gLXd6TWD1MytlZgAEcRAnP+DtfAAZSI09uXT7IAxRc2HD9pF8W0C9euq+qkpJgNgDiJH0yAR27aFRdQpOb/APomBt/ZA+JT9PNkmdp0lKvjfaNWoIy01JVAxcsLoA4UdxMDB5jWoLPKzarSWWXNtGSSzUUWaiizUUWaiizUUTB0zpu6pNSejJFRQ3oYZAJ9JkwcZj51QuadUdjHtghdLpOGo1AVmRd6pm4DORBJOTzErOMaDR8tUOG9u5+U4/zMjgouh7Gm4KQEqFDAMWrAjJOTnM5/85v1GrV8UOLfI0ieJ9vaNE/T8jZDpJldC6B0XbbcJeoPmDLO2OPpE8iB31VlUVHDxTP2SVVzzOS0cFF12iprCSxpJSa0sRAczn3J7xxAGjjC5nBrdDprzt39lVlbKwk6zfpZJvUuqVXupbKmQomSOc/7fH2++vQYX6fQwwDqxue/VJVcRUqmGpC3+8rq1RWZgzRfPJjP3+cc632U6bg0gWGnBJkkSjKeIt9s1H6imlRZwSVLK2SJImG+SJ551l18DhMUfLY+unKduiZp1arFaHilt01IoyU2FQ3B7RIEsTOSBZIMiDJHxqjcIyix7XAkHSOdtLDW6657nEHSE77nYtuUSXl/2lT6VUR6vcyIAMZPcRrz9fKKoFMbQWm3v2U9ReWtJd1kfhU99sE3KKjm5wbmdWN1wYQIwRLTFpPHGmcLVr4Mhpb5b89fgx9kKq2nVlwN7ckv9b8OimzbnZotUNelRIJnhiwEAghoBUyCPvrQwOOFYFlYwBEH9z112Qq9IsjL7Jg6S1ZtuAzKasELYcyV5AAEyOeAONKYprG4pgDYaeO/Hjpt/itTJNJxm/cIZS6RQ2qo9UlqikIjrIJAyEhTEyM3HmZOjvxNXEvc2gPLvMEcyPf7WVRTawAv124oW/jZWqUnWlhwSZKgmCeCMiII+eNR/wBPLGupkzw1tvxARKb8/mFu/VDm8Y1lJCFVWTAKAxJmJBA/t/POguFFxlwM9T+ynW4J8WI79EwdA39XcbxklKtIJwP2h2AFNiPgEwJGT74cxVGgzDAGWyR6kbj7LLY9/iEi6PnqFKmXUwzzaGQi0QoCySCD7NicSB7efFWqaOSLC4P3699Vo+CM+bjshPXPBK1qqtTZl8xQxKgWvwQ7LIyRd/k63MD9QfTow+HEaf8A6g9hZ9akC+1vsi+yAphgKr+aDYEpoJlMAQPTkfJ4YcjWXicd4tPK0Qed5k3v19U1Sw2V+Y3HsqnQtzUV2QuacCLgtzKVJAUerABk5xEgaWIu3w//AK2HYn4KZeBBLrwq/VOuUtqjWo5V2NtQrORmJJGJEgR7861cJ9Jc55D8p0tvHcJGri5aC2R9ld6T4tpbhjVp1aaNY4e5fUJj1FSYOBzPE86XxP0zEU62msXHsr069M04Oyn6uzVynqpoTdAnggn4kz8fGm8FXhrnPBJ34fpL1qUEBuipdO6oTQNSC1SnUi5eeQTOfUD7EdvvKn1ei1lRpbafRM4ElwIJUvUaW43KNUYqtLmRx2FrEQe3tE+0aw2GlTOfLmdp67ED41+60BDTlBhLrBjQanTcKVdgGtgLKwGUCJxP8H21sA52seRqP0Y9EvVaQ5wG/r2Vz7rXhmpSCsD5hIJeBwZ/+1+ZJ0dtQO0WfUoOal/REBZqKLNRRS7fbtUYKilmPAUSdcJjVdAJsE2dJ8HsFL1yaZI9ENBDjPHfEGZETnMaG6pw217/AAmqeGJ11XRHpClTvrM5ZYlEMFFNwLMue/qIg4nJzoFJjqp8pht9tTv68P3o054baJKD1d8tUBV9NHIYFckdiT3BxiMR7Y1d5NNp8MZnc+ffIEc0VlO4zmOBBt/qN7PpK1qbNQvDqoNjGAVgSZjggMvsYOsdlas0hlaHNkm1/wA2IsbaI7y0GdJsp+m7phWopVZFWi0FzmQsTk97RIM8CPvdrWCKrT/KDHC54bbdY6KjxLSAEf8AEbKRUpqFYgAyeSD3XHaRnj++tzCYvxKwaTETpv3/AIsipQyU83YQLo+0qK5p2iHi4EDj4nvB1pV3Mc3xAdJiO+IQGSDlKCb/AMHNUrsS7m7uVJIYxCt/8TyPbUwv1RjqUNbduo0229Verhy10k2O6XfHdOrTcUhc1M0kYki5iELeomJABc+0Y40xgKjKzPEsDJ6CYt1sF17Sx2UoD0/ppen5i1AGuIVcySFLcjgkAx7wfiT1nlpiLKzXAmCnHofjQmnbUUNUCwGPJkqMk/cnmZAjWNVwFJ9TNtv7HsJhzqjGwFD4r64lLd303qGrTthcBPqBZSB2IzwMwRzh7B0nPwwZUAgzJ35HqP6StQeeW7eyPL4tps1AFCgrCCxhe+ZJgk4WZwQ3fGs//wAPNJ4Bu31J9uN+YhG/5RDwf8TPTrN5Ran9U+YFZCCsSZaPTFo7jOYyMZeMD2HJmmPcDrp7o9DK65ET8/lRboOKaCF80ftMR6ZBAwGkZOSZlTMcWws5f+wuDb6fkc1yrGbyRPNJZ63RLqu52/lMitMGQA/CkACZB+QJEa1qlJ7ASx8gxc8te/eUOmC+LcVt07wrRemrYcESGJZSR2kDHGPnnS9SqA6MvtB/IR/Gq/8A679kU8C7JKCMrUXtDFjctwYAYaQv0mSBEmB2mNF+phlUhz3iG7DXpr029UrRc8WaLn2WdTSmtQGlUJAJlxgXSYAnGFzj5gcaxaQNTNTfcWgaGAffkZieK05LQHAX/rvojmxpVdyEqPUBYD00gCPQSVIkR6TGBI5OBodGmKrixpmNSeHdo+UOq8Uhpr9+90K3fiH9LVVBRsFUcLmAJCki0EyTzd8mJ1vYf6dTdNRj5A6Rx1k/ZZ9TEOIyuF0Z2W4ChSgW8SjwREyCWIwTaf245+J1l1WGm/PSbAM68Dy4RxTLTnblqGf2EB6udvWLqVvqUlvRVwTcQQ2DwTAJ4HzzrUw78RSg5rOsZ2iZHXXQ7Jd7abtri/WVy3f9SetVFVvQxABZfyCf4Pv7DW81optyhADcwlGuudWvam6VWZilrMFKCBAkTH1SSRwCY1MJRAYWFsDbfn8bIVR15lP3grZVKCWPZc74ViSD2DwOQCOO+sL6qfH8zGyBHKO5TWGhhhxhN9DZ0qe1NKo/qcFMsSrM/NuJxE8Dk886watHwGlz7H47CbbVNSoCzT5XP69Cx1/TyxX6mAMMcwpxwPk5x9xKOILA99ciDeN4iJ9eQsnXMD4aPfh/a9q7l6u3DXBaqgqXmZ9NxJiJ9RJGSRK6eqMa18jQ6jaZ27+EpeC0baTque9C8OVK1QtuVYKysbmJun3HeZEQRn/YrngaJOnRc4+YftWK3gseaihzYQxdiCLY4EFR/c5zx34KsiRdXdhiHAKVfCNOlSqVajeYyKT5YJA/daSYBtIt4IIz+J4hOmnofz1UOHDBLu+7JKJ0ZKLpXgHqbPTW9ixpPIGQYwMNMExIgew57qYinIIG/wCL81oYZ8i6MdeZn3AYWCDypl2ukAtIBPp7ZBgzpnNUFIZDNhY6dz6olJtOTnHqO9/hGOjdLpbmwD0/1CDJNzYJkexAIP8AOvPGriKdeah8xAIt/GTf7EflOvLWsIbon3ZLtqKvSKU18tSQGMlhBEnHB/PIxxpmlUpwS4e+6z3io4gg6/CFbvp1CmKgFLFTkXGCZBEHMHGPvpypghkzs/lGk/ZUZinFwDjbj+0G6dSNECrWUsrehTd6kJzaQ3AtljBj0jPOlKVTw3h4ERrzPH20t+k3Vb4jSwHv/UZ6gC9S1HVQgVvOuMNdIVYwDM8ifxjRaj21KnlOUdf8ugU25GS4TO3cpY6p1j9O8mi1jC9mWo2AMAyYBJEEZJMDGtOl9OpVWksfe0dddpKA7EPBAcFpTXb7oU9xczIFZSW4cYJ8ycHPvEmeIzxrquEBoAXN7ag778NCukNqnPw7/wBC511LqjCqSgVUtKpCWgqcXqCSZIxdMkT7xrUIIEGfUz+vsr0qTXBCEAkTx31TMnC21kaXaHeN5dBCzSCXYAFVAtClpN3YTAmBjJ0UYhtNsvMD899eqzzRLSSU7dE6bR2dNHri2pcQHqEs0AnCAT2E2xgc9pQxVWvXeWUTIi4iNetpv0XGBjRmfrt3wU3QuttuK1QKVaiiyChIkMYhwTPIbJOBHbOq4nDUqFANFi43m/sRtoox731JO3e6Hv1Bt5QqWEGvSqStjgkiRksFHpzwP9I+5YLRQrT/APLheRaQOEm9t9OqoBmZB1H2/So0twm+SKgAqKbmYAAVDBVVXIPdRHxE8SAhrDlbpsOHE/tNw+n5tz3CDL02qQDETmM/+NJvpVZ/ktZuLwwEZZ9iukdV6iduiVayOxCqCuLc4AABkkQTknE/YcwuCOJcCXCeesDisarXFMENFuK2pVP1m1pLRMQGkERxi0k5DrDC2RAnOhYnDCliAwN0uL67i/7lEo1fIXuOvZso9vZtaNR2rBZDBoWRAYznuDiII7arSoVcV/Acvz0+OfS1Ws1hAd1XPPFXXdxVJcKae3qSEBjIYckdpGQMe416jC4WnRGQXcNdrjuPus4vLzJ0VLZ0Nw1NXWswL3WLLSbZkTFt0KYEz/Oe1coJEaa6f7wRGOZMFURv6uD5jAjggwR9j2HxpcninRRbsEW2m8o1K9Fagc0gzEyRMt/0qoAByce/xrhqPynLr3zQTh8rSSnfpPX6G5C0yFDQwtdcKFsH+kc9rhgngjSVbBYimHPpu1I5HscrRzQ21WGA8I7sOjgMXR2QKYVWaLf+WSfT8D2I950N31DPhyS0TvO54qv/AB8tQCT6LVG/V20anloqz6zPryYKAgiCQB75ickax3VXve1xN/tyMfHP0T4Y2k05QUS2fh+NtVQeWHgAPTBDMcRPvkHn37albCua4uq3GsG+uwt+LKjcUHOGVJT0PJY03BIIucLHpPecZxk5nt2wajiBUb5rXhvP8+p/KYqMky2/Hv8AC2qdSFNfQBUqkgD6WgAAARPeGkiTjt3ZDGiXVf4jueHfJBDXO8rLd6ey0PW6nnEVApUMzhmibbTC+oSDIHf/AOr5aDxAi41GnCbf56rnhVAzMCZmI7/1TUd4u5pKWA81Zu9MTMmO4Yi0NgcD2gao+k1rjUp/xPc9JNuuq55mnw3997pJ6v4JAQmgzM4E2tj3k/SB8CMau2tKWqYaBZOfQ9klNApCItJAxE4JMQMySJliBkg6CZc9rf8A9fb9/rZMAZGTwVHY1KVSq1SrJkkHJ9QMgEBpIXBxJ57RoX1J1SAyi2DxO0cxA+286pvDNLWXdI4d+iZKfSLUTcUWICkStSS1/YQM97Yj25GkPHe8OFQAk2kRpy66/pSQDlUuzClHfdJANwlnIIU59ObbcARjEkTxpnC4YvcGtuLbRfjvJnr8INerkEgqLfdW86kxStcEB8wHGQe0Y7dufzr0GDw5oENqAyTY9ft91l1nh926Ivs99UWmgcIJUZqZAmfqHNx7dp5+UcT/ANlQ0qIm8ztvw4c/ZGpgNbneY5b/ACq1OilKoagqT2VfTE54BkLMcT9J5nWfSwziQduPKYnmm6laW5Yv2e+aWOqdWpsfLqhW29dblnEMpHpfGFBX6iZ9hHG2yl4fnZ5XtsY001HpoPe6Tu+2oOnHoljpnUWoMxf+pReVKqSFMqVuH4GRzxOi1ngw4G/He10wygX+UCCFU34o1WRkIQABWpyRgQPSzGPc5yJ76uyqHSCfXvvop4VWkP4qnvNusoUBAcTacx6iuMAwYkY76q8w6ExQcSwl2ybvB9GrSqimoRQ6CoSSbiOCApIE4iCuCD2ia12s8EucCYMRtO3p63SLnl1Sx/xeeJPEptqUkpIVDEGoSTfdcMGJyAcyOMe5rQwngNDgT00vbb8flWafGdB7Ch8GPTtrjySSwPpJwQFEoccsfgnn512vUe/K7NEEe8634fpdfSDDBvZVtluWobhxVgK8ipTRRmQTaQPkkY++ZyOrVaSAD05cCjMw5dSzNabdlbdR2FtUNChCZRRkFYUg/n5HvpTFVTT/AOyTP2KcwUVKZpx1O6svVvJZ2DMTk+Y4/sGj40JuMgXpn4UOEIMNcI5j+lSqeKq1TzKTuolSoqKI7zcB7nPBHPOBrXpUKNNwLRos2pTe5kq54c2O+RHhSDUqy3mWj0x6mCkgzkH8AD5PWxGFLml50Fu+9SUt4b4IaOqduqdM/UUrHLBGKtDEd1gRaJMFZP2z31j4WuMNWc6ZO0aGdf1Pwj1GmowCI4+n+pc6n4RpvQpgXVHpQRLQGX0zTn9uJtWcEEA50/T+qHxvMMocL20N7876lCOHhljJHygPiLo36JKS0gwZySWmWJKEEYGAFYx73cCJJ24o4hzpOm23XU6q9KmAb7pXo02dgqgsx7DJOuOCfDg0KarQek0MGRh+PyNBJhFZlqC10+eCuoMwVbiUEegU8DgSzjAPpJ4zM/YVdrS3NF+OaDvtB4rPe0teR+E5xUaoyunmUfrsD23kKoMi0S1pBj0yTPxrAIeX3me/WeNpTIyBgIMc+9lr1veAqGpFrsKSO2B6SeZHH3B1t4BtGqf4iw31/wAWfX8RlidUOp9Qc1DSrALWILU3PM+0g/f+86mOwTKlLxaN4sez3uFbD1ix2V+iLdA6Yj30K4QF1Ds4YgmScgTgzJ4iI99YLaZNQE+k7DvvdP1apAzNQTqXTqaVqdFCHtZg5LW4DTBj1em2Z7iQPjkuYKridY2kT9r/AHI9TNeXAH29lc8Q+GXYedSe9BggD7QBH1DAX767hctKmRFjYmSN7/c/ZUFbM4B2uqBdW2FlSlaGvChiBxJkH6eBEE/ETOr4DFPbTcXu8oJgb6WF45otRrXmwud+9+5UlHcMyhKrDzKRILMTx6rpJ7ZkwI49wNPy2qBVp/8A0NvT0t/aVLSwlp02W233ADA0qgYjBAkEiJiCcg85k84111Nwu4f13vsVUEH1UW329MVmNXzXpggzk2iT6WzPx+e4jQMXVqFzchAmZGh9Nrd30NSAyaDqnxt8m4o+hUC0qotbHK5XscZiFJJ9wZGq4doqM8/lI04/j29UrUDqTrXkXSNvdp+rNQ1WclR6ETjHtI+0DBPE69OCMM1vhgAbk+ne8LO/9hMpIo7asg8wkrSSohdSSJyDNsZAGZ1p1KlM23IMH+0JoKePF+8ZKQNK4ksCfKACkWqJY5ABJAjnk/OvN/TqbQ9xLQOE6+g9Df8AxaFdxIAmUsdb8SFqj2lstTYAzKMg7EyPjAH/AJM0BjA3gCOoPe8o9PDmoZOhul6pu3aZMTMgYBnkxxoD3krTpUGN0CjGgEpoNVvZbzywwtRgYPqUHjjntntqzK2UINbC+KQZ0UvTqxaurNLGeAB+ABIH4kavSqZn3QcTRFOgWtXRv/e1Y1FRRdSRXKCJY+ohJUFoyolQQZjI1R2DLgzM4wSfbjtzsT6WWU2rlLiBeEneIevebikoWmuCD3OchTgcnjOTotTPTEzJ479O/ROYSgxzgHeg/K38LbuqKhQYVyGccekCJBPYDM+wPJjQ2Ozk5xfUd+gV8bRYxjSw207+VFv9nTSqVuvYElmzyWPv/M5++gYypAzNbt7T+Z+yYwAe5vmNtuca+iu7an5pksGbuSJMe385n30nXxr6dOKjJPG0K7cO0PlhIHC/ur//ALWnyNZQx7wLtB6hHLeZ90nKaS2uFH/Em24zHcEwAB7R/wDn178QIB3WczC1C4sJtHojtDrrPUud3IEFKatbcS0gOVHCnvznvnUp1KejIE6mJPA67lK1cI9okj9WTQPESWM6iXFN8g4YJE4J4LG3PMHS4wbTVDp1I6iZ4biJ4bIRe8MykJe6hvf0+5p16V5p1AHKAEL6hks3d8k44A9jAfBNWgab9Rababen3PNDbTh8jrHNGOpdIasaNQk0/JQ3oMgfQbRMDMHN08E86Ww+Ip0g+m297es3n14H1UqMc6HH19El1dtQSrFE1CzEqFa0CCSLWJxx3400MQQRIv33xR/Be9hJ0UPUltpU0JUsGcwpkKCcLP3kx2nQa9SSmcFTMk7LfoFe1wtgcki1WYgE4knsYAmDj765RfYiY6aqY6lMOhPdTxCaSrS8xam4cSFpkqsNH0GIInEZMAnsYtRwzXP8UjKxs636k3sfhZj3HLl1J7EIv1Xc1adCoUtgSR6SFWESTOQYziIkk6RwFHNVufLOg3PLSyLXeA3S8brl+963UepTao8FIho4gzcfczk++vXMw7GtcGjXuFml5JErq/SupOFPoYrYpLQRJA7Bu54Axn868zVbSog1pk3kSDvbTgnW5qhFPZR0noVNw5qUfgJwTUlixJu7EGeMR+cNpkj/APq8T010WkQ5rLHTfkiVXri4o0qqIJkegHMzAuIAzM/fGtPEYKpkljYHDueqQpVW5vOZKGdOBG4erWomSwF1xgXC0MRPBI5kxxrFe0loYTIGxG88eXzqtIkZYaVr4s6FQoAlWBNQAqsyBB9VpgmBP8H401FRr2QZEH7b3E34qlGqXgyt38OUHQV1qeki223k2mGSBcc94M5+dBYaraMgkGec9NdNRGysavnykKbwyKCpmjDFfLarMAHj/VIBAImMmPcDV2RUcQ+4J3Ok96baKlcvFwfRaVNsVNm38w0lE1ArA/SRlYGCAwn3BHudFxNE0nEGb3B+89Nv1CpSqh7ZMTorLbmi6jyieWVrVhrTgE9rCTOf7aNWxWcgEHmOPf8ASFToFs6cj3uuO+KN7XqVKzXOaQbyrjEG08DA7gcDsNesoUmMY1oF9e9UjmkyVqKr/pQormyAxRhEz6SFnJjjEjniI0vXaA8mL9/6mcO4E6IWDJyeTkn/AH0rlkrTzZW2TAaaI4RqSCldbdJvtmBUn6bSYPBGR99WfTaGT30SLKtR5sTKDVVAJAMx3HH4+NZ1QAGy3KLnOaC5eDQCmArGy+oADnHEn8CRJ7R31fDvh4QMYwGkSU8eD9hUpGoggoQpFThmkQoW4QIJODMHkaaxj2Nptc65nSbc5v3ssAOL3mLIV1HZU9vSVA1OozFgxIkm1iB3AEARwf3CSOe4mvYuiNIFtx6/fhuj4Kk6o+J0m/BUKCDEYPxrG/5NVzwW6j5W26hTDCDoeKJ09teFwvABPJIEQOMQAOD2zM6tX+pgNy5SHc0pTwkOzZrbQiO22iqZHtEdtYtXFPqMyu6pvKAZVzSi6uZDXryFYGFbOxqBbipj/Oe41x9GoBMKtPF0XOyg3UlKownJIIg/bmJ++f50NuJe03uu1cJTfoIPeyk3VU1FW4wUW0CSZ47HjjP+ScYgOpybEfKWGFLKsNEg36Ip1OsGpIy1WsQQyE+pi3qIkNnue0Be/Z9rwQTGvD/Fjik5tTKRB5pX+2k3Out1rbXXrGedczEroYGiApdrUtaYJMQIMf3+0j8/nRqLodolsUzMyJhO3hbplGjURXqU2rxfThyIUjJXEEz3kyAeNGxFSt4ctHl0Np371hYvkc/7Kp4s8T16DeXTNFZNwCqT6TMNJNpu5IIB4mcHTWD+n4dwzwTtcxca21HvyQX1ahMIPS6oN3W2lIqVRHBYm34JAgABZH3z9tPZTRZUfuRz/u6CWyQF1ipu61GndSVB/UgFZbEAAQViDAEyPVd8a8aalS+Z0Am5ibwtMMpkxrA6LzodUeVbVUXF5VQMtdMmTAiRBz+3iTB7QqspOMXOx0PfYUr0y+NhvwSt4oqUaFIypZqoNpA+gxgTMcnt/pOvTYKrUxDhFsuoO/HbuVm1WCnznRe+EeuO9BzU9a0ysSVMwZggzgT+c+x0PH4Cm6qGi03PenGe5tRrOa0nvvRNO+3dSvTVlpekupDN29awODgkc+0exnD+oth4Y7YG443tqE5g4gmfRQ9f3leFwEnuIx2IA9gD7a0sDRDqf/bcjbhOncpSs4B3k04pK8R9c3G2rBRuDVAyRABGcg4MSP7HjWphsLQq0ycmXvXbQ/IQn1HtOso74P68u4o1EVIcsQ9OeJJ9QyDaBiPvkZnJ+s0K1MwLgxFu7prCFhMmxCLbeglBaiJUBQ2lqh5X/SpWSBOJMDMfEZ4mm4VHtkEWtw+dUw4+L5RYjbrql3ofhko9RKpFRAW/ouhMFmEHPePfvI952sXjc1Fr2CCYvMHT8JKlTh5BvEpT8cbZ0qqagAJWABJAUcCSAWOTLd/jgWpFr2+QzztfnA06JugSCQUD3WzenbepW4SJGugA6JgVA7RGvDnSrxVEqXekbE7twcdhDBffuInXKxhonSbnh3/eiWNUB4jZVN30p6dV6REupwoyW74jnGdImnmbmbotRmLbbNvryW2zuRSYtnIcgERBwJ5kxx/bVmAUwcyHXd4zmhhnlf3W708q4ABZQ1sYn7exiY+dI13eHUDwn8P/ANlJ1Nx0JEo/uvEj2IwNppsgABPqGblMAgiLRmDIJEabpvolpPH72jpush2Dqh4b3Cp9Q2Smp5lNwKMFriYW4u0ooiRxgAcCYzOiua5xDnaj1tx/fsLrlKtkYacXPY7/AAvP0ILEK9yzgjuPmeP7/jWVVdSoEvmTwt8rUZUqVGhrmxpe49uwiPTaJXEY/wA4GszG1ab2NgyQOx6bIrA7M4nc9+6KLrLKutp1xRc4NFlYCPVyAIP+HHGvb+E4HRLePTcwmbIrt0bzgWFrepqgnMH9vyTnHaR7YI6oC4N5XSPhxRJ1EgN68VDbkxxOsav/ADK3aRPhiV6U0GVdZVDJTIY+ioMZ4I4kfj+NatAOYBm0Pwsyu5lV/k/k354qvuKCWBlkeork/VgZH+x7aLXa1okKuFqVHPLX9enJVDpYFPkIglGmFouBMs0knBKgEKfYk/21o0aQdBCxsRXeC9rlV6rv6zsfMaZtYRwBErbOQIbTghlh3xS1Om1wzKapuqTUh5jB3FMoAVNy82gH6bQSDMzgiCDotN5Fhxn99+uqXfRObRE/DfQK60mrrajemxnXIBJUspkkekyRb3GuvxFM1BTdeZt0v3dBeDBcNl0jbo62CsWLH+oSjQFCjBi6R64yR2mO2vOYuoHPDGtgDTifYd7Sm6LYaXTc/CUuq+JtzVquiOlMIpIqVl9RHEj2UgzPtJ953R9Pw4AqvEngDIFtO90kKz/4gwEn7HxDWJKv/UuPpVrbAzYLRaeZk2kTk99OvosFxbibzHvttMqQSE+dN6fs9igLWu0rc7gMc97ZBUZHtEZkZ1kVcRjMW+GeWJ6H4gn11sEVtOlTHmv9x30TNVqnyBFO8BlYJaQVgzGZQyuCMEDMe+LinP8A4ucHc78+GvynKDWzIEd+4Um/6gUArVH+mSQUAVbhI/dkHObicnGNEw7K1b+LvNGnHkO7cUOoabLEW4pb8QdOoqrbls1Esb0mJMAKOCIZoIxJ1qYLFVRlw3UGdhrty+yBWpNJNTbZc23HXHfcLXH9NwAGK5n/AFcx7wAeAAJxOtzwmtYWajuO+N0ENm+66d4SNWszVnPnJUyEaPQIODjmWwBMe+J1h41tDIKZbGUT12t2OKLSNQHMDr8Il03qDNUqg3eWIGAHIAuAWeIwRdBJxmZOsam17slOT5teEeun9J6qGtBfuEi/+oe4DNSankUsEZNpxAeeCcdzPxALei+n4bw2Fjv95jsRz2TdVzOnihfQ99TrV2V6CsGEhVEuWmcGJMzkHsM9zpyvRIpgh0EbnSPf7b+iCHZTCb+sLtNmS60aQqwsJBJiQS0AYgxmYwMg51kUXYioILjlvcW9O7+12C1pIjXgUF3fX0eqzrR9VvpYkXgmMyCQfgDOcc6rLqbfDuY6d96JtmGz+YuAB6oQKpZg7euIw2ZxGf41mOxJz5j7LcGGa2mabbTuFOSWJJ/z4+2gYit4jpVqNEUm5Qt1pA+38aGyu6nouvph+qJUtxVKWX4Jme8xH+AY4EcyyfqbQP43Wf8A+PbmmbcFPttuFz3POsnEYh1U30TjWBogK4ulCuqQHVVF7OoohfTulVqVCsGBuDfVUAK2xPmJPJlREn2JA7++q1GEth2vDjwN9IPDoV5kGXElv+JbJuYnmTz/AN/b8aw675eSF6uizJTDVOg0sVdSW6rK4tbyswYmJwCDHEyNNU8VUbYFAfhqVQy4KNthVq+uCRgA/fAAH54GnG0qtS7ilzisNQ8jB7KFOmszmmpmot1yjJ9PYfP3jR24ewJKC/HgXi2yu7noe5263qQVbECDd7ek8+47/wB9FpiCWtNxrySr8TSqxnb0QCsWZpaSzRz3njTLZVvK0W0RjofQnat6ghCMBl4DGQCBgyRPHuI1dzwxsmfaUlUq5xDV1jb1YFqmKhFoWQVEAggkj0jgmIOJ+BiVMO/z1QTHseep9r7KNqNlrDCrdMp1mMVTNM01kKclCTE4ExcSwBnjnQ6bix4qtDrbngi1QxzSy0/lDfEe4pUqeUVkqpY3qCtbMfuHqInmRGIEGdaGEfUrnPmIgyBHl+8ifSUtUYGeWP2ucvuaFtXy1KAtcgaCZnkEAWgAcZ55iZ1XVXEDNr31XWYch3JSjr7tUStUF9RODMSPkDEzGY7D20tIawsFgmDhJdMo1sPGDop9RL2ubm/c5ItxwFAzaCBI41QtpOIkWtbgBc+p4obsNVbp2f6V/qHXvMp7rOAE8s2BjnFwBYj6lGftidSlTDXUyNpm+xMxp30QXMdBB3/C36d1SkNnS87zHhiEFsEsk2qIiRaM55JHaNccyoa7nUgACL+pud76/dcIAaGu7t9km1N5RKVbUtvOFPqz2NxyADmM5+CZeNVxiTpvp8aKzcOQ5PXgDqatQWkwJKyYg2lZ/fiIlcayfqGHzu8T44nhGpV2uyOLewjmy6qlWrUSk9MVJuLBsFcqVMjn0wOwuU950LF4B1NrX02kTM7betjPwVWjXBkPOmnuqm48NbauriAWquTAw+S0NEkYljiMW6sPqzwGFl4ER7X9Y4qf8WC7NbeUD8ObWtttwtNqVNVQFWrWzeAcRgkNJyk5JJ9ta2JFKvRMGSbhptHXlzjklWFzHcuPe6MdV6EgZ6zKlR1UAK5tVFtttIAPpMTBBiZH1HWZh8TLW0GnLxgXJn787bWTL2GTUN+HBJXVK3qwKQOBdTa6QABzMjt8mNUxdQtFjf5Wt9Ooh1yJHx/aqprHK2VMp1Qri3FSATmAJgcnIA/uedM4ag18l2yWxFRzIDdTvwUm23pkSLZ7gyPzJ/74zzoz8PRLsj25SUGamTOx2YDlHfH7Ivt608wD99Y+JwrqTo1RadVrxIVtTpMq63nVVFk6iih8dOVKgEgGjUJjufNpCT8xjXssMP8A/M87z+HLBp3xDAeX4StUUBKZAHH/AGGgYpoFMQFq4R7jWeCe5WJrMK0VYXQyuKDcnB0xhv8A2BUqfwKcazlenFlJUymRg5ZZz899b2HaHYkBwmxXk6xIaY4pF2rkGiQSCbMjnnWnlBe4KjicgTh4m3dQbOmQ7gkNJDHPpPOlqFKn47xlFoi2iqXHK2/FJW+UeRSaPUVMt3PrcZPPAA/GjP8A5n0+wR6JOi38Um1kYYa6pkc4YEZ+DnTmFvY8Ak3b+qaugVCNxvYJELIzwTyfuYH8azPqwH/GpdQjYP8A9ruibS5MEkkimYPcRER9tZWEvRAOmYI9cRUMcFznx7WY14LEj2J+B/51rYcAUhC7Su4pZGo5OtWw0FyM1bjQHI7Vc6WJqrOef9jqUycyFigPCKL06rfpNwJMC6BOPrT/AMn+dHpjzNPM/YrNq/zHQJXGjnVNDRNvhSsy0BaxWdxBgxPpGoWNcTmE2/Kz8QSHWRLwtTA6mygAL5SG0DEzTzHE5P8AJ0zinE4Vp3zfF0mwec9P0mrrDn9euTh6QH2tXH215WqADUjYha9L/wBTejla6tVYVQASAXqjB7XkR/GgZiRfj+V1jRHt9lr4m9O0quvpbyvqGDgMRnnnOm8A0HEMB3hArE5CuX9ZP9QfKgn7++rYz+cLb+mD/pJ5qqp0ktBTjQ1xYp9S/JjTGFJD7IOIaDSMqTbfT+T/AL6LVu6nPE/dLtsKkcB9kR22a7/B/wC50D6gSA6OS5hgPCZ0RddYSYW2uLizUX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98" name="AutoShape 6" descr="Risultati immagini per frattali h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2" name="AutoShape 2" descr="Risultati immagini per felce fratt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4" name="Picture 4" descr="http://paulbourke.net/fractals/ifs_fern_a/sec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38" y="4446528"/>
            <a:ext cx="1714512" cy="2386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6" name="Picture 6" descr="http://imgc.allpostersimages.com/images/P-473-488-90/61/6171/UHRG100Z/posters/bob-krist-foglie-di-fel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180" y="1474011"/>
            <a:ext cx="1643074" cy="2198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8" name="Picture 8" descr="http://www.frattali.it/frattalils/fioccodine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4973" y="4446529"/>
            <a:ext cx="2043110" cy="2331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0" name="Picture 10" descr="http://www.meteoweb.eu/wp-content/uploads/2012/01/snowflake-700x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3935" y="1456775"/>
            <a:ext cx="2106043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2" name="Picture 12" descr="https://encrypted-tbn2.gstatic.com/images?q=tbn:ANd9GcRZ3huIfjYi9bs5ipVksjy1B-3c1x_OGbUrb6BI3wiPElt-PG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3451" y="4450391"/>
            <a:ext cx="2286016" cy="2300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4" name="Picture 14" descr="http://www.kailashiatsu.it/immagini/kaila_im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0407" y="1521646"/>
            <a:ext cx="2357454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riangolo isoscele 13">
            <a:hlinkClick r:id="rId9" action="ppaction://hlinksldjump"/>
          </p:cNvPr>
          <p:cNvSpPr/>
          <p:nvPr/>
        </p:nvSpPr>
        <p:spPr>
          <a:xfrm rot="16200000">
            <a:off x="826857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79626" y="3680212"/>
            <a:ext cx="8889802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it-IT" dirty="0">
                <a:latin typeface="Century Gothic" charset="0"/>
              </a:rPr>
              <a:t>Si </a:t>
            </a:r>
            <a:r>
              <a:rPr lang="it-IT" dirty="0" smtClean="0">
                <a:latin typeface="Century Gothic" charset="0"/>
              </a:rPr>
              <a:t>propone quindi </a:t>
            </a:r>
            <a:r>
              <a:rPr lang="it-IT" dirty="0">
                <a:latin typeface="Century Gothic" charset="0"/>
              </a:rPr>
              <a:t>di usare  enti geometrici non convenzionali per “leggere” e “descrivere” proprio le forme irregolari presenti in natura.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282" y="388790"/>
            <a:ext cx="4391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Un frattale </a:t>
            </a:r>
            <a:r>
              <a:rPr lang="en-US" dirty="0"/>
              <a:t>non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descritto</a:t>
            </a:r>
            <a:r>
              <a:rPr lang="en-US" dirty="0"/>
              <a:t> come </a:t>
            </a:r>
            <a:r>
              <a:rPr lang="en-US" dirty="0" err="1"/>
              <a:t>luogo</a:t>
            </a:r>
            <a:r>
              <a:rPr lang="en-US" dirty="0"/>
              <a:t> di </a:t>
            </a:r>
            <a:r>
              <a:rPr lang="en-US" dirty="0" err="1"/>
              <a:t>punti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soddisfano</a:t>
            </a:r>
            <a:r>
              <a:rPr lang="en-US" dirty="0"/>
              <a:t> </a:t>
            </a:r>
            <a:r>
              <a:rPr lang="en-US" dirty="0" err="1"/>
              <a:t>semplici</a:t>
            </a:r>
            <a:r>
              <a:rPr lang="en-US" dirty="0"/>
              <a:t> </a:t>
            </a:r>
            <a:r>
              <a:rPr lang="en-US" dirty="0" err="1"/>
              <a:t>condizioni</a:t>
            </a:r>
            <a:r>
              <a:rPr lang="en-US" dirty="0"/>
              <a:t> </a:t>
            </a:r>
            <a:r>
              <a:rPr lang="en-US" dirty="0" err="1"/>
              <a:t>geometriche</a:t>
            </a:r>
            <a:r>
              <a:rPr lang="en-US" dirty="0"/>
              <a:t> o </a:t>
            </a:r>
            <a:r>
              <a:rPr lang="en-US" dirty="0" err="1"/>
              <a:t>analitiche</a:t>
            </a:r>
            <a:r>
              <a:rPr lang="en-US" dirty="0"/>
              <a:t>, </a:t>
            </a:r>
            <a:r>
              <a:rPr lang="en-US" dirty="0" err="1"/>
              <a:t>bensì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un </a:t>
            </a:r>
            <a:r>
              <a:rPr lang="en-US" dirty="0" err="1"/>
              <a:t>algoritmo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prevede</a:t>
            </a:r>
            <a:r>
              <a:rPr lang="en-US" dirty="0"/>
              <a:t>, in </a:t>
            </a:r>
            <a:r>
              <a:rPr lang="en-US" dirty="0" err="1"/>
              <a:t>teoria</a:t>
            </a:r>
            <a:r>
              <a:rPr lang="en-US" dirty="0"/>
              <a:t>, un </a:t>
            </a:r>
            <a:r>
              <a:rPr lang="en-US" dirty="0" err="1"/>
              <a:t>numero</a:t>
            </a:r>
            <a:r>
              <a:rPr lang="en-US" dirty="0"/>
              <a:t> </a:t>
            </a:r>
            <a:r>
              <a:rPr lang="en-US" dirty="0" err="1"/>
              <a:t>infinito</a:t>
            </a:r>
            <a:r>
              <a:rPr lang="en-US" dirty="0"/>
              <a:t> di </a:t>
            </a:r>
            <a:r>
              <a:rPr lang="en-US" dirty="0" err="1" smtClean="0"/>
              <a:t>iterazioni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172" name="Picture 4" descr="http://www.spiralifrattali.altervista.org/Merletto_file/image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0888"/>
            <a:ext cx="2304256" cy="4119186"/>
          </a:xfrm>
          <a:prstGeom prst="rect">
            <a:avLst/>
          </a:prstGeom>
          <a:noFill/>
        </p:spPr>
      </p:pic>
      <p:pic>
        <p:nvPicPr>
          <p:cNvPr id="7174" name="Picture 6" descr="Risultati immagini per curva di von ko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4199194" cy="2422622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57554" y="4103566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curva di Von </a:t>
            </a:r>
            <a:r>
              <a:rPr lang="it-IT" dirty="0" smtClean="0"/>
              <a:t>Koch, </a:t>
            </a:r>
            <a:r>
              <a:rPr lang="it-IT" dirty="0" smtClean="0"/>
              <a:t>qui </a:t>
            </a:r>
            <a:r>
              <a:rPr lang="it-IT" dirty="0" smtClean="0"/>
              <a:t>rappresentata, </a:t>
            </a:r>
            <a:r>
              <a:rPr lang="it-IT" dirty="0" smtClean="0"/>
              <a:t>è un esempio di frattale </a:t>
            </a:r>
            <a:r>
              <a:rPr lang="it-IT" dirty="0" err="1" smtClean="0"/>
              <a:t>autosimile</a:t>
            </a:r>
            <a:r>
              <a:rPr lang="it-IT" dirty="0" smtClean="0"/>
              <a:t>, </a:t>
            </a:r>
            <a:r>
              <a:rPr lang="it-IT" dirty="0" smtClean="0"/>
              <a:t>caratterizzato </a:t>
            </a:r>
            <a:r>
              <a:rPr lang="it-IT" dirty="0"/>
              <a:t>dal ripetersi sino all'infinito di uno stesso motivo su scala sempre più </a:t>
            </a:r>
            <a:r>
              <a:rPr lang="it-IT" dirty="0" smtClean="0"/>
              <a:t>ridotta.</a:t>
            </a:r>
            <a:endParaRPr lang="en-US" dirty="0"/>
          </a:p>
        </p:txBody>
      </p:sp>
      <p:sp>
        <p:nvSpPr>
          <p:cNvPr id="7" name="Triangolo isoscele 6">
            <a:hlinkClick r:id="rId5" action="ppaction://hlinksldjump"/>
          </p:cNvPr>
          <p:cNvSpPr/>
          <p:nvPr/>
        </p:nvSpPr>
        <p:spPr>
          <a:xfrm rot="16200000">
            <a:off x="826857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9156" y="142852"/>
            <a:ext cx="464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Un’inaspettata</a:t>
            </a:r>
            <a:r>
              <a:rPr lang="en-US" dirty="0" smtClean="0"/>
              <a:t> </a:t>
            </a:r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ha </a:t>
            </a:r>
            <a:r>
              <a:rPr lang="en-US" dirty="0" err="1" smtClean="0"/>
              <a:t>tra</a:t>
            </a:r>
            <a:r>
              <a:rPr lang="en-US" dirty="0" smtClean="0"/>
              <a:t> la </a:t>
            </a:r>
            <a:r>
              <a:rPr lang="en-US" dirty="0" err="1" smtClean="0"/>
              <a:t>geometria</a:t>
            </a:r>
            <a:r>
              <a:rPr lang="en-US" dirty="0" smtClean="0"/>
              <a:t> </a:t>
            </a:r>
          </a:p>
          <a:p>
            <a:pPr algn="r"/>
            <a:r>
              <a:rPr lang="en-US" dirty="0" err="1" smtClean="0"/>
              <a:t>frattale</a:t>
            </a:r>
            <a:r>
              <a:rPr lang="en-US" dirty="0" smtClean="0"/>
              <a:t> e </a:t>
            </a:r>
            <a:r>
              <a:rPr lang="en-US" dirty="0" err="1" smtClean="0"/>
              <a:t>l’affascinante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arte </a:t>
            </a:r>
            <a:r>
              <a:rPr lang="en-US" dirty="0" err="1" smtClean="0"/>
              <a:t>degli</a:t>
            </a:r>
            <a:r>
              <a:rPr lang="en-US" dirty="0" smtClean="0"/>
              <a:t> origami.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-32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L‘origami è l’arte di ottenere, piegando più volte un foglio di carta secondo precisi schemi geometrici, figure di persone, oggetti, fiori, animali.</a:t>
            </a:r>
            <a:endParaRPr lang="it-IT" dirty="0"/>
          </a:p>
        </p:txBody>
      </p:sp>
      <p:pic>
        <p:nvPicPr>
          <p:cNvPr id="8194" name="Picture 2" descr="http://mathigon.org/mathigon_org/origami/images/illustrations/5-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4106"/>
            <a:ext cx="8072494" cy="6138459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riangolo isoscele 5">
            <a:hlinkClick r:id="rId4" action="ppaction://hlinksldjump"/>
          </p:cNvPr>
          <p:cNvSpPr/>
          <p:nvPr/>
        </p:nvSpPr>
        <p:spPr>
          <a:xfrm rot="16200000">
            <a:off x="8268575" y="5612961"/>
            <a:ext cx="844840" cy="620321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2105</TotalTime>
  <Words>692</Words>
  <Application>Microsoft Office PowerPoint</Application>
  <PresentationFormat>Presentazione su schermo (4:3)</PresentationFormat>
  <Paragraphs>135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Verve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362</cp:revision>
  <dcterms:created xsi:type="dcterms:W3CDTF">2015-04-18T09:51:35Z</dcterms:created>
  <dcterms:modified xsi:type="dcterms:W3CDTF">2015-05-22T22:31:01Z</dcterms:modified>
</cp:coreProperties>
</file>